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5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6" r:id="rId14"/>
    <p:sldId id="295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1" r:id="rId29"/>
    <p:sldId id="312" r:id="rId30"/>
    <p:sldId id="313" r:id="rId31"/>
    <p:sldId id="314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Lato Italics" panose="020B0604020202020204" charset="0"/>
      <p:regular r:id="rId42"/>
    </p:embeddedFont>
    <p:embeddedFont>
      <p:font typeface="Oswald" panose="00000500000000000000" pitchFamily="2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10848" userDrawn="1">
          <p15:clr>
            <a:srgbClr val="A4A3A4"/>
          </p15:clr>
        </p15:guide>
        <p15:guide id="4" orient="horz" pos="5832" userDrawn="1">
          <p15:clr>
            <a:srgbClr val="A4A3A4"/>
          </p15:clr>
        </p15:guide>
        <p15:guide id="5" orient="horz" pos="1368" userDrawn="1">
          <p15:clr>
            <a:srgbClr val="A4A3A4"/>
          </p15:clr>
        </p15:guide>
        <p15:guide id="6" orient="horz" pos="1032" userDrawn="1">
          <p15:clr>
            <a:srgbClr val="A4A3A4"/>
          </p15:clr>
        </p15:guide>
        <p15:guide id="7" orient="horz" pos="1704" userDrawn="1">
          <p15:clr>
            <a:srgbClr val="A4A3A4"/>
          </p15:clr>
        </p15:guide>
        <p15:guide id="8" pos="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C6CC"/>
    <a:srgbClr val="000000"/>
    <a:srgbClr val="496566"/>
    <a:srgbClr val="3B66F1"/>
    <a:srgbClr val="E14761"/>
    <a:srgbClr val="030406"/>
    <a:srgbClr val="242424"/>
    <a:srgbClr val="FAFDFB"/>
    <a:srgbClr val="1825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C9A66-DAC8-435E-99CF-3EA8BB8E6112}" v="189" dt="2022-09-02T13:09:00.450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2209" autoAdjust="0"/>
  </p:normalViewPr>
  <p:slideViewPr>
    <p:cSldViewPr>
      <p:cViewPr varScale="1">
        <p:scale>
          <a:sx n="53" d="100"/>
          <a:sy n="53" d="100"/>
        </p:scale>
        <p:origin x="1776" y="102"/>
      </p:cViewPr>
      <p:guideLst>
        <p:guide orient="horz" pos="648"/>
        <p:guide pos="672"/>
        <p:guide pos="10848"/>
        <p:guide orient="horz" pos="5832"/>
        <p:guide orient="horz" pos="1368"/>
        <p:guide orient="horz" pos="1032"/>
        <p:guide orient="horz" pos="1704"/>
        <p:guide pos="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2T11:17:09.215"/>
    </inkml:context>
    <inkml:brush xml:id="br0">
      <inkml:brushProperty name="width" value="0.05" units="cm"/>
      <inkml:brushProperty name="height" value="0.05" units="cm"/>
      <inkml:brushProperty name="color" value="#E14761"/>
    </inkml:brush>
  </inkml:definitions>
  <inkml:trace contextRef="#ctx0" brushRef="#br0">1 4992 24575,'4'-18'0,"0"-1"0,1 0 0,1 2 0,2-2 0,-1 2 0,3 0 0,-1-1 0,1 1 0,18-22 0,10-20 0,7-11 0,3 2 0,3 1 0,2 3 0,4 3 0,110-92 0,138-84 0,-237 191 0,2 5 0,2 3 0,2 4 0,2 1 0,100-27 0,-155 54 0,74-24 0,1 5 0,109-13 0,60 2 0,-89 10 0,327-1 0,-464 25 0,-1-2 0,57-13 0,-53 10 0,-3 1 0,51-1 0,69 3 0,282 9 0,-225 37 0,-2 2 0,42 1 0,-140-26 0,-73-11 0,-1-1 0,60 1 0,1661-10 0,-1723 0 0,-2-2 0,56-13 0,-56 10 0,2 1 0,53-4 0,144 14 0,172-6 0,-255-18 0,-90 10 0,105-3 0,8083 15 0,-8204-4 0,98-19 0,-97 11 0,95-3 0,1918 15 0,-2022-4 0,-1-2 0,52-13 0,-49 10 0,-2 1 0,51-1 0,-27 7 0,-13 0 0,1 0 0,-1-4 0,93-17 0,-91 11 0,0 3 0,0 3 0,2 0 0,79 10 0,-56-2 0,79-8 0,-41-17 0,26 0 0,46-5 0,-76 9 0,96-29 0,-28 6 0,-89 20 0,-2-3 0,0-4 0,-2-3 0,0-4 0,158-91 0,-205 104 0,-2-4 0,-1-1 0,1-3 0,-3 1 0,-1-2 0,0-3 0,-4-1 0,0-2 0,-1 0 0,-3-2 0,-1 0 0,36-75 0,-14 1 0,-7 0 0,-4-3 0,24-136 0,-54 227 0,7-37 0,-1 2 0,-5-1 0,3-77 0,-8 103 0,1 2 0,13-57 0,4-57 0,-16 87 0,4 2 0,3 1 0,18-66 0,-16 71 0,4 0 0,0 0 0,4 1 0,2 3 0,1 0 0,3-1 0,1 3 0,4 1 0,1 3 0,56-60 0,-61 75 0,2 3 0,3 0 0,-3 2 0,4 0 0,59-24 0,184-57 0,-200 79 0,-1 4 0,116-13 0,-75 13 0,-73 11 0,-1 1 0,54-1 0,96-13 0,-136 12 0,81-3 0,2150 10 0,-1051 6 0,-1188-8 0,95-14 0,-93 8 0,92-3 0,44 9 0,312 10 0,-382 15 0,25 1 0,-70-14 0,0 1 0,99 27 0,-143-28 0,8 1 0,-2 3 0,2 1 0,-2 0 0,1 2 0,-3 4 0,0-2 0,0 4 0,-1 0 0,-3 2 0,2 2 0,-3-1 0,-1 3 0,29 35 0,-17-11 0,-2 1 0,-4 1 0,-1 2 0,-1 1 0,-5 1 0,-1 2 0,16 62 0,-27-81 0,-3 2 0,-1-2 0,-1 1 0,-2 1 0,-1 47 0,-3-47 0,2 1 0,11 44 0,6 86 0,-19-37 0,-8 243 0,-5-297 0,-6-1 0,-2-1 0,-34 90 0,24-107 0,-1-2 0,-4-1 0,-2-1 0,-2-2 0,-2-2 0,-72 74 0,80-97 0,0-2 0,-36 29 0,-37 30 0,64-55 0,-1-4 0,-1 1 0,-1-5 0,-2 1 0,-1-4 0,0-3 0,-56 18 0,75-26 0,-25 3 0,2 0 0,-105 12 0,130-24 0,-135 22 0,-273 3 0,396-26 0,-2 2 0,-55 11 0,54-5 0,1-5 0,-47 3 0,0-6 0,-3 4 0,-88 18 0,121-16 0,-109-3 0,116-5 0,1 2 0,0 2 0,-61 11 0,61-5 0,-2-5 0,-1 1 0,-71-6 0,72 0 0,2 0 0,-2 4 0,-82 15 0,70-8 0,1-3 0,-1-2 0,-124-5 0,115-2 0,2 1 0,-126 18 0,85-4 0,1-5 0,-2-5 0,-112-10 0,8 3 0,99 1 0,49-2 0,-3 4 0,1 4 0,0 1 0,-68 18 0,68-12 0,-2-3 0,0-2 0,0-2 0,-95-12 0,-7 4 0,115 6 0,-93 17 0,94-10 0,-102 5 0,7-18 0,-166 8 0,191 17 0,90-14 0,0 1 0,-59-1 0,59-5 0,-2 4 0,3 0 0,-1 1 0,-68 22 0,-146 69 0,231-88 0,-15 5 0,2 4 0,-1 2 0,1-1 0,2 3 0,-42 38 0,-138 153 0,94-91 0,-10 50 0,97-134 0,5 1 0,-1 2 0,3 0 0,3 1 0,-19 48 0,12-27 0,5-9 0,2 2 0,4 0 0,2 0 0,1 2 0,3-1 0,4 1 0,1 2 0,6 92 0,4 5 0,-8 243 0,-6-353 0,-1-1 0,-2-1 0,-2-1 0,-2 1 0,-2-1 0,-2-1 0,-2-3 0,-36 54 0,16-40 0,-1-2 0,-3-2 0,-82 71 0,9-11 0,92-86 0,0 0 0,-1-3 0,-1-1 0,-2 0 0,-1-4 0,1 0 0,-2 0 0,0-4 0,-2 1 0,0-3 0,-72 14 0,15-10 0,32-6 0,1 1 0,-71-3 0,-22-5 0,-168-7 0,194-16 0,89 13 0,-1 3 0,-56-5 0,29 6 0,-116-20 0,161 22 0,-180-15 0,138 15 0,-94-15 0,98 7 0,-115 1 0,121 7 0,-2 0 0,-93-19 0,78 10 0,0 1 0,-2 5 0,-129 7 0,125 1 0,-1-3 0,1-3 0,-82-16 0,50 5 0,2 5 0,-2 3 0,-129 12 0,23 0 0,-690-6 0,865-2 0,-1-2 0,-51-11 0,51 5 0,-2 5 0,-47-3 0,-95 10 0,78 2 0,0-6 0,-187-27 0,186 16 0,3 5 0,-2 3 0,-106 10 0,9 1 0,163-4 0,2 2 0,-55 11 0,54-7 0,-3-1 0,-47 1 0,-4-3 0,0 7 0,2 3 0,-104 29 0,32 5 0,-237 106 0,389-149 0,-50 19 0,4 3 0,1 2 0,1 2 0,0 4 0,3 2 0,1 2 0,-74 78 0,-132 173 0,171-188 0,48-61 0,4 1 0,-40 63 0,-87 163 0,-55 74 0,108-180 0,-146 292 0,209-372 0,-3-1 0,-5-4 0,-2-3 0,-3-1 0,-5-2 0,-85 78 0,71-53 0,67-82 0,1 0 0,-3 0 0,1 0 0,-2-1 0,-1-1 0,1 0 0,-27 19 0,-85 52 0,80-52 0,-3 0 0,-1-3 0,0-3 0,-99 40 0,84-45 0,-1-2 0,-1-4 0,-2-1 0,1-3 0,-113 2 0,-938-15 0,1086-1 0,-2 1 0,2-4 0,-1 0 0,1-3 0,-55-20 0,-150-73 0,169 66 0,2-4 0,3-1 0,-100-84 0,44 7 0,3-5 0,-140-194 0,211 259 0,-42-58 0,7-5 0,4-2 0,-72-165 0,118 214 0,-23-89 0,6 15 0,-4-13 0,43 125 0,-1 0 0,-3 0 0,1 2 0,-4-2 0,-1 3 0,-1-1 0,0 2 0,-4 2 0,1 0 0,-35-39 0,7 22 0,-27-31 0,-162-123 0,168 156 0,-1 5 0,0 0 0,-4 6 0,0 2 0,-1 4 0,-87-22 0,66 29 0,-175-18 0,146 20 0,81 11 0,1 1 0,-46 1 0,26 6 0,10 0 0,2 0 0,-2-4 0,-91-17 0,89 10 0,-2 3 0,0 3 0,-83 3 0,75 4 0,1-6 0,-82-11 0,-21-4 0,114 15 0,-89-17 0,-356-98 0,447 103 0,-469-148 0,454 137 0,0-1 0,1-5 0,3-3 0,1 0 0,-87-70 0,108 65 0,1-3 0,1-1 0,2-3 0,4 1 0,-56-105 0,28 44 0,24 40 0,3 0 0,-33-107 0,13 31 0,44 116 0,-1-2 0,4-1 0,-7-60 0,-4-20 0,-26-191 0,39 280 0,-2-3 0,-1 2 0,-1 0 0,0 3 0,-1-3 0,-2 2 0,-1 0 0,-1 0 0,0 2 0,-1 0 0,-27-28 0,31 36-114,4 5 0,1-2 0,-1 3 1,0-1-1,1 0 0,-3 1 1,2-1-1,-1 2 0,-1-2 0,1 3 1,-14-7-1,-8 3-6712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CD6CA-DDFF-4478-8D22-FDF728FB9242}" type="datetimeFigureOut">
              <a:rPr lang="en-IN" smtClean="0"/>
              <a:t>23-09-2022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5AB2B-D59D-4BF6-A63B-890D5210F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556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90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Details – contains username, password list taken from browsers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Payment Details – grabbing credit card info or banking info taken from banking sites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35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888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380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 as a Service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Forums like XSS, Exploit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362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Stealers shifting to Telegram for “as a service”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 - $50/month to $300/month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Lifetime - $300 to $1000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Written in C/C++/C#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511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NoMercy</a:t>
            </a:r>
            <a:r>
              <a:rPr lang="en-US" dirty="0"/>
              <a:t>, </a:t>
            </a:r>
            <a:r>
              <a:rPr lang="en-US" dirty="0" err="1"/>
              <a:t>Loli</a:t>
            </a:r>
            <a:r>
              <a:rPr lang="en-US" dirty="0"/>
              <a:t> Stealer, </a:t>
            </a:r>
            <a:r>
              <a:rPr lang="en-US" dirty="0" err="1"/>
              <a:t>Prynt</a:t>
            </a:r>
            <a:r>
              <a:rPr lang="en-US" dirty="0"/>
              <a:t> stealer, Typhon stealer, Lightning stealer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Luca stealer, Pennywise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Written in Go/Rust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 range - $10 to $700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441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Forums like Breached, Cracked, XSS, Exploit,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Telegram channels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2easy, </a:t>
            </a:r>
            <a:r>
              <a:rPr lang="en-US" dirty="0" err="1"/>
              <a:t>russianmarket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818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27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IABs using several techniques to gain access to systems, installing stealers, and exfiltrating logs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Selling it on forums – used by APT groups, ransomware affiliates, other threat actor groups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898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Lapsus extortion group heavily utilizing info stealers. Behind attacks like Nvidia, Samsung, Vodafone, Okta, Microsoft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57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512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934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271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Latest AV, prevention and detection software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Awareness about infection methods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 segmentation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Email security controls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345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2FA/MFA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Automatic software update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648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859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103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426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41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81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 known as info stealers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basic as keylogger or more complex like getting username, </a:t>
            </a:r>
            <a:r>
              <a:rPr lang="en-US" dirty="0" err="1"/>
              <a:t>autofills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types – Windows, Linux, Android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languages – C, C++, C#, Go, Rust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893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Zeus – targeting banking credential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Koobface – targeting social media sites for credentials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Talk about change in stealers from 2006 till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504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latin typeface="+mn-lt"/>
              </a:rPr>
              <a:t>Stealers </a:t>
            </a:r>
            <a:r>
              <a:rPr lang="en-US" sz="1200" b="0" i="0" u="none" strike="noStrike" baseline="0" dirty="0">
                <a:latin typeface="+mn-lt"/>
              </a:rPr>
              <a:t>has been around for over 5 years now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baseline="0" dirty="0">
                <a:latin typeface="+mn-lt"/>
              </a:rPr>
              <a:t>Many others – Blackguard, Jester Stealer</a:t>
            </a:r>
            <a:endParaRPr lang="en-US" dirty="0">
              <a:latin typeface="+mn-lt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176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Like many viruses and trojans -&gt; Phishing, exploit kits, infected websites, </a:t>
            </a:r>
            <a:r>
              <a:rPr lang="en-US" dirty="0" err="1"/>
              <a:t>youtube</a:t>
            </a:r>
            <a:r>
              <a:rPr lang="en-US" dirty="0"/>
              <a:t> channels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Infecting normal users as well as orgs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Malicious attachments sent by spam campaigns, websites infected by exploit kits, </a:t>
            </a:r>
            <a:r>
              <a:rPr lang="en-US" dirty="0" err="1"/>
              <a:t>malvertising</a:t>
            </a:r>
            <a:r>
              <a:rPr lang="en-US" dirty="0"/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Anti VM/Anti Sandbox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bypass security controls &amp; protect from detection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explicit intent of stealing credentials and performing data exfiltration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315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l">
              <a:buNone/>
            </a:pPr>
            <a:r>
              <a:rPr lang="en-US" sz="1200" b="0" i="0" u="none" strike="noStrike" baseline="0" dirty="0">
                <a:latin typeface="+mn-lt"/>
              </a:rPr>
              <a:t>Steal info from - browsers, password managers, FTP Clients, Crypto-Wallets, VPN Clients, Email clients, etc.</a:t>
            </a:r>
          </a:p>
          <a:p>
            <a:pPr marL="139700" indent="0" algn="l">
              <a:buNone/>
            </a:pPr>
            <a:r>
              <a:rPr lang="en-US" sz="1200" b="0" i="0" u="none" strike="noStrike" baseline="0" dirty="0">
                <a:latin typeface="+mn-lt"/>
              </a:rPr>
              <a:t>Gaming clients – Steam, Uplay, Minecraft</a:t>
            </a:r>
          </a:p>
          <a:p>
            <a:pPr marL="139700" indent="0" algn="l">
              <a:buNone/>
            </a:pPr>
            <a:r>
              <a:rPr lang="en-US" sz="1200" b="0" i="0" u="none" strike="noStrike" baseline="0" dirty="0">
                <a:latin typeface="+mn-lt"/>
              </a:rPr>
              <a:t>Messaging clients – Discord, Telegram, Element</a:t>
            </a:r>
          </a:p>
          <a:p>
            <a:pPr marL="139700" indent="0" algn="l">
              <a:buNone/>
            </a:pPr>
            <a:r>
              <a:rPr lang="en-US" dirty="0">
                <a:latin typeface="+mn-lt"/>
              </a:rPr>
              <a:t>Adding form fields in browser and intercepting field values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080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5AB2B-D59D-4BF6-A63B-890D5210F8F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652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://www.cybl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0.jpeg"/><Relationship Id="rId4" Type="http://schemas.openxmlformats.org/officeDocument/2006/relationships/hyperlink" Target="http://www.cyble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hyperlink" Target="http://www.cyble.com/" TargetMode="External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://www.cyble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://www.cyble.com/" TargetMode="Externa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://www.cyble.com/" TargetMode="Externa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10" Type="http://schemas.openxmlformats.org/officeDocument/2006/relationships/image" Target="../media/image3.png"/><Relationship Id="rId4" Type="http://schemas.openxmlformats.org/officeDocument/2006/relationships/hyperlink" Target="http://www.cyble.com/" TargetMode="External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1.png"/><Relationship Id="rId7" Type="http://schemas.openxmlformats.org/officeDocument/2006/relationships/image" Target="../media/image54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hyperlink" Target="http://www.cyble.com/" TargetMode="External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://www.cyble.com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59.jpg"/><Relationship Id="rId4" Type="http://schemas.openxmlformats.org/officeDocument/2006/relationships/hyperlink" Target="http://www.cyble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://www.cyble.com/" TargetMode="External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://www.cybl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2.png"/><Relationship Id="rId4" Type="http://schemas.openxmlformats.org/officeDocument/2006/relationships/hyperlink" Target="http://www.cyble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://www.cybl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://www.cyble.com/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://www.cyble.com/" TargetMode="Externa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://www.cyble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5.jpeg"/><Relationship Id="rId4" Type="http://schemas.openxmlformats.org/officeDocument/2006/relationships/hyperlink" Target="http://www.cyble.com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security/blog/2022/03/22/dev-0537-criminal-actor-targeting-organizations-for-data-exfiltration-and-destruction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cisa.gov/uscert/ncas/alerts/aa22-216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cyble.com/?s=stealers" TargetMode="External"/><Relationship Id="rId5" Type="http://schemas.openxmlformats.org/officeDocument/2006/relationships/hyperlink" Target="https://blog.cyble.com/2021/12/14/cyble-research-labs-analysis-report-of-stealer-malware-family/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://www.cyble.com/" TargetMode="External"/><Relationship Id="rId9" Type="http://schemas.openxmlformats.org/officeDocument/2006/relationships/hyperlink" Target="https://media.kasperskycontenthub.com/wp-content/uploads/sites/43/2022/06/23093553/Common-TTPs-of-the-modern-ransomware_low-res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hyperlink" Target="http://www.cybl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://www.cyble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image" Target="../media/image14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hyperlink" Target="http://www.cyble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://www.cyble.com/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yble.com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hyperlink" Target="http://www.cyble.com/" TargetMode="External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hyperlink" Target="http://www.cyb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08C763B-BC10-80E3-D2F8-D23ECAD25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66800" y="3955018"/>
            <a:ext cx="141732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spc="300" dirty="0">
                <a:solidFill>
                  <a:srgbClr val="FFFFFF"/>
                </a:solidFill>
                <a:latin typeface="Oswald"/>
              </a:rPr>
              <a:t>DIVING INTO THE </a:t>
            </a:r>
            <a:br>
              <a:rPr lang="en-US" sz="6000" spc="300" dirty="0">
                <a:solidFill>
                  <a:srgbClr val="FFFFFF"/>
                </a:solidFill>
                <a:latin typeface="Oswald"/>
              </a:rPr>
            </a:br>
            <a:r>
              <a:rPr lang="en-US" sz="6000" spc="300" dirty="0">
                <a:solidFill>
                  <a:srgbClr val="FFFFFF"/>
                </a:solidFill>
                <a:latin typeface="Oswald"/>
              </a:rPr>
              <a:t>UNDERGROUND MARKET OF </a:t>
            </a:r>
            <a:br>
              <a:rPr lang="en-US" sz="6000" spc="300" dirty="0">
                <a:solidFill>
                  <a:srgbClr val="FFFFFF"/>
                </a:solidFill>
                <a:latin typeface="Oswald"/>
              </a:rPr>
            </a:br>
            <a:r>
              <a:rPr lang="en-US" sz="6000" spc="300" dirty="0">
                <a:solidFill>
                  <a:srgbClr val="3B66F1"/>
                </a:solidFill>
                <a:latin typeface="Oswald"/>
              </a:rPr>
              <a:t>STEALER LOGS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800" y="7231618"/>
            <a:ext cx="11251061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pt-BR" sz="2400" b="1" spc="112" dirty="0">
                <a:solidFill>
                  <a:srgbClr val="40C6CC"/>
                </a:solidFill>
                <a:latin typeface="Lato" panose="020F0502020204030203" pitchFamily="34" charset="0"/>
              </a:rPr>
              <a:t>Apurv Singh Gautam</a:t>
            </a:r>
          </a:p>
          <a:p>
            <a:r>
              <a:rPr lang="pt-BR" sz="2400" spc="112" dirty="0">
                <a:solidFill>
                  <a:schemeClr val="bg1"/>
                </a:solidFill>
                <a:latin typeface="Lato" panose="020F0502020204030203" pitchFamily="34" charset="0"/>
              </a:rPr>
              <a:t>ASG_Sc0rpi0n</a:t>
            </a:r>
          </a:p>
        </p:txBody>
      </p:sp>
      <p:pic>
        <p:nvPicPr>
          <p:cNvPr id="8" name="Picture 7" descr="Text, logo&#10;&#10;Description automatically generated">
            <a:extLst>
              <a:ext uri="{FF2B5EF4-FFF2-40B4-BE49-F238E27FC236}">
                <a16:creationId xmlns:a16="http://schemas.microsoft.com/office/drawing/2014/main" id="{7A3E5762-7A0B-5FC7-4B5A-F32E97B6E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28403"/>
            <a:ext cx="2209800" cy="60989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A9D6B0-A729-EE1A-9FDC-E518794300AF}"/>
              </a:ext>
            </a:extLst>
          </p:cNvPr>
          <p:cNvCxnSpPr>
            <a:cxnSpLocks/>
          </p:cNvCxnSpPr>
          <p:nvPr/>
        </p:nvCxnSpPr>
        <p:spPr>
          <a:xfrm>
            <a:off x="1066800" y="6926818"/>
            <a:ext cx="1764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4BE1942D-346A-E2F7-E9AA-E77BF80027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559C9-D020-71DC-B081-0666EB4987AB}"/>
              </a:ext>
            </a:extLst>
          </p:cNvPr>
          <p:cNvSpPr txBox="1"/>
          <p:nvPr/>
        </p:nvSpPr>
        <p:spPr>
          <a:xfrm>
            <a:off x="975360" y="4254669"/>
            <a:ext cx="143408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Stealer Logs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B955C1-B140-8913-121D-F5C5C9DDDF96}"/>
              </a:ext>
            </a:extLst>
          </p:cNvPr>
          <p:cNvCxnSpPr>
            <a:cxnSpLocks/>
          </p:cNvCxnSpPr>
          <p:nvPr/>
        </p:nvCxnSpPr>
        <p:spPr>
          <a:xfrm>
            <a:off x="1066800" y="5435513"/>
            <a:ext cx="16154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2DB50-3BC9-8564-C9BC-68A7537D16D0}"/>
              </a:ext>
            </a:extLst>
          </p:cNvPr>
          <p:cNvSpPr/>
          <p:nvPr/>
        </p:nvSpPr>
        <p:spPr>
          <a:xfrm>
            <a:off x="16901160" y="5270332"/>
            <a:ext cx="330362" cy="330362"/>
          </a:xfrm>
          <a:prstGeom prst="rect">
            <a:avLst/>
          </a:prstGeom>
          <a:solidFill>
            <a:srgbClr val="40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A7BBFE27-CB81-313C-A0FA-DBEF6261C9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50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776D2C-CDF7-657D-D19C-6234EBE1ED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6800" y="2705100"/>
            <a:ext cx="161544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chemeClr val="bg1"/>
                </a:solidFill>
                <a:latin typeface="Oswald"/>
              </a:rPr>
              <a:t>TYPES OF LOGS GENERATED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23180-A5EE-976D-54B7-13CDBE1772A1}"/>
              </a:ext>
            </a:extLst>
          </p:cNvPr>
          <p:cNvSpPr txBox="1"/>
          <p:nvPr/>
        </p:nvSpPr>
        <p:spPr>
          <a:xfrm>
            <a:off x="1371600" y="3434499"/>
            <a:ext cx="9144000" cy="496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Browser Cookies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Browser </a:t>
            </a:r>
            <a:r>
              <a:rPr lang="en-US" sz="3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Autofills</a:t>
            </a:r>
            <a:endParaRPr lang="en-US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Crypto Wallets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Steam/Discord Tokens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Login Details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Payment Details</a:t>
            </a:r>
          </a:p>
        </p:txBody>
      </p:sp>
      <p:pic>
        <p:nvPicPr>
          <p:cNvPr id="3" name="Picture 2" descr="A black and white photo of a city&#10;&#10;Description automatically generated with low confidence">
            <a:extLst>
              <a:ext uri="{FF2B5EF4-FFF2-40B4-BE49-F238E27FC236}">
                <a16:creationId xmlns:a16="http://schemas.microsoft.com/office/drawing/2014/main" id="{24FF4C67-DC26-01C6-0B42-AFDAFA6C48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782576"/>
            <a:ext cx="9753600" cy="6496351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51955DB5-0C51-9486-1859-F30C587D72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7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latin typeface="Oswald"/>
              </a:rPr>
              <a:t>EXAMPLE OF STEALER LOGS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0" y="9563100"/>
            <a:ext cx="1524000" cy="42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13  |  </a:t>
            </a:r>
            <a:r>
              <a:rPr lang="en-US" sz="1200" b="0" i="0" u="sng" strike="noStrike" dirty="0">
                <a:effectLst/>
                <a:uFill>
                  <a:solidFill>
                    <a:schemeClr val="bg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uFill>
                <a:solidFill>
                  <a:schemeClr val="bg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507F49-8683-F333-B9E0-C0E841FFC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6800" y="2213499"/>
            <a:ext cx="16154400" cy="74594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4306DB-C18B-FA05-D0CB-2628DBE0EA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107"/>
          <a:stretch/>
        </p:blipFill>
        <p:spPr>
          <a:xfrm>
            <a:off x="1602708" y="2579942"/>
            <a:ext cx="6068091" cy="43520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891D5AC2-82A8-6FD4-66DC-AB4DEF6B73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14" r="1401"/>
          <a:stretch/>
        </p:blipFill>
        <p:spPr>
          <a:xfrm>
            <a:off x="1646269" y="6472514"/>
            <a:ext cx="8970934" cy="179395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8" name="Picture 2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6B35E6A-3C34-6C08-72DE-E7496E10D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2153" y="2592758"/>
            <a:ext cx="9969673" cy="17939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E41EEF-45B0-23B2-C3F3-A80664C90E8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97"/>
          <a:stretch/>
        </p:blipFill>
        <p:spPr>
          <a:xfrm>
            <a:off x="1628109" y="8327059"/>
            <a:ext cx="8494584" cy="9616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50E927-6857-D032-6374-D5EF52EE160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3340"/>
          <a:stretch/>
        </p:blipFill>
        <p:spPr>
          <a:xfrm>
            <a:off x="11769535" y="2579942"/>
            <a:ext cx="4876800" cy="635282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F2CAAA38-BFCF-0310-947F-224CF3C8BF9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7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559C9-D020-71DC-B081-0666EB4987AB}"/>
              </a:ext>
            </a:extLst>
          </p:cNvPr>
          <p:cNvSpPr txBox="1"/>
          <p:nvPr/>
        </p:nvSpPr>
        <p:spPr>
          <a:xfrm>
            <a:off x="975360" y="4254669"/>
            <a:ext cx="143408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Underground Market 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B955C1-B140-8913-121D-F5C5C9DDDF96}"/>
              </a:ext>
            </a:extLst>
          </p:cNvPr>
          <p:cNvCxnSpPr>
            <a:cxnSpLocks/>
          </p:cNvCxnSpPr>
          <p:nvPr/>
        </p:nvCxnSpPr>
        <p:spPr>
          <a:xfrm>
            <a:off x="1066800" y="5435513"/>
            <a:ext cx="16154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2DB50-3BC9-8564-C9BC-68A7537D16D0}"/>
              </a:ext>
            </a:extLst>
          </p:cNvPr>
          <p:cNvSpPr/>
          <p:nvPr/>
        </p:nvSpPr>
        <p:spPr>
          <a:xfrm>
            <a:off x="16901160" y="5270332"/>
            <a:ext cx="330362" cy="330362"/>
          </a:xfrm>
          <a:prstGeom prst="rect">
            <a:avLst/>
          </a:prstGeom>
          <a:solidFill>
            <a:srgbClr val="40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B00B7B41-5BB1-F2AB-1F7E-6D00D44144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1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5F58A5-E14E-FBD7-AB2A-F7207E0E84CF}"/>
              </a:ext>
            </a:extLst>
          </p:cNvPr>
          <p:cNvSpPr/>
          <p:nvPr/>
        </p:nvSpPr>
        <p:spPr>
          <a:xfrm>
            <a:off x="1092200" y="6123182"/>
            <a:ext cx="8051800" cy="3317589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02B2C2-1FD7-EEC5-DB73-C330ED99215C}"/>
              </a:ext>
            </a:extLst>
          </p:cNvPr>
          <p:cNvSpPr/>
          <p:nvPr/>
        </p:nvSpPr>
        <p:spPr>
          <a:xfrm>
            <a:off x="9753600" y="2705100"/>
            <a:ext cx="7467600" cy="3317588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6666AC-75DD-E05D-D489-1BB242D15DC6}"/>
              </a:ext>
            </a:extLst>
          </p:cNvPr>
          <p:cNvSpPr/>
          <p:nvPr/>
        </p:nvSpPr>
        <p:spPr>
          <a:xfrm>
            <a:off x="1066800" y="2705099"/>
            <a:ext cx="8077200" cy="3317589"/>
          </a:xfrm>
          <a:prstGeom prst="rect">
            <a:avLst/>
          </a:prstGeom>
          <a:solidFill>
            <a:srgbClr val="383C42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latin typeface="Oswald"/>
              </a:rPr>
              <a:t>STEALERS LANDSCAPE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0" y="9563100"/>
            <a:ext cx="1524000" cy="42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15  |  </a:t>
            </a:r>
            <a:r>
              <a:rPr lang="en-US" sz="1200" b="0" i="0" u="sng" strike="noStrike" dirty="0">
                <a:effectLst/>
                <a:uFill>
                  <a:solidFill>
                    <a:schemeClr val="bg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uFill>
                <a:solidFill>
                  <a:schemeClr val="bg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A3767DA-E99A-32A6-A7F8-738C4860AA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0"/>
          <a:stretch/>
        </p:blipFill>
        <p:spPr>
          <a:xfrm>
            <a:off x="2680954" y="2769572"/>
            <a:ext cx="4848891" cy="318864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8E25419-A288-F37E-543A-CCD6885E5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9242" y="2737445"/>
            <a:ext cx="5934416" cy="297535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C2EECF-127F-7A70-DA68-97454EFF1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4388" y="6155688"/>
            <a:ext cx="5422021" cy="328508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018F018-9778-E8DF-4734-B85ACEBC6352}"/>
              </a:ext>
            </a:extLst>
          </p:cNvPr>
          <p:cNvSpPr/>
          <p:nvPr/>
        </p:nvSpPr>
        <p:spPr>
          <a:xfrm>
            <a:off x="9753600" y="6110045"/>
            <a:ext cx="7505700" cy="3317587"/>
          </a:xfrm>
          <a:prstGeom prst="rect">
            <a:avLst/>
          </a:prstGeom>
          <a:solidFill>
            <a:srgbClr val="181818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 descr="Text, letter&#10;&#10;Description automatically generated">
            <a:extLst>
              <a:ext uri="{FF2B5EF4-FFF2-40B4-BE49-F238E27FC236}">
                <a16:creationId xmlns:a16="http://schemas.microsoft.com/office/drawing/2014/main" id="{C73FE5A3-29F8-4FCD-79F0-AC378504EF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066"/>
          <a:stretch/>
        </p:blipFill>
        <p:spPr>
          <a:xfrm>
            <a:off x="10564643" y="6190916"/>
            <a:ext cx="5665958" cy="317391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94D132EF-5897-40D9-BB13-30CEC1559C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78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latin typeface="Oswald"/>
              </a:rPr>
              <a:t>STEALERS LANDSCAPE (Contd.)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0" y="9563100"/>
            <a:ext cx="1524000" cy="42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16  |  </a:t>
            </a:r>
            <a:r>
              <a:rPr lang="en-US" sz="1200" b="0" i="0" u="sng" strike="noStrike" dirty="0">
                <a:effectLst/>
                <a:uFill>
                  <a:solidFill>
                    <a:schemeClr val="bg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uFill>
                <a:solidFill>
                  <a:schemeClr val="bg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4CCD07-D81E-1DC8-139E-8B12CEFF5FD0}"/>
              </a:ext>
            </a:extLst>
          </p:cNvPr>
          <p:cNvGrpSpPr/>
          <p:nvPr/>
        </p:nvGrpSpPr>
        <p:grpSpPr>
          <a:xfrm>
            <a:off x="1066800" y="2705100"/>
            <a:ext cx="6705600" cy="3413200"/>
            <a:chOff x="1066800" y="2705100"/>
            <a:chExt cx="6705600" cy="3413200"/>
          </a:xfrm>
          <a:effectLst>
            <a:outerShdw blurRad="63500" algn="ctr" rotWithShape="0">
              <a:prstClr val="black">
                <a:alpha val="30000"/>
              </a:prstClr>
            </a:outerShdw>
          </a:effectLst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22802A-61D1-DE01-8118-2DAD6F952718}"/>
                </a:ext>
              </a:extLst>
            </p:cNvPr>
            <p:cNvSpPr/>
            <p:nvPr/>
          </p:nvSpPr>
          <p:spPr>
            <a:xfrm>
              <a:off x="1066800" y="2705100"/>
              <a:ext cx="6705600" cy="34132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465299D4-92C4-E218-0A96-208453307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1515" y="2880629"/>
              <a:ext cx="5638128" cy="3113266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8DCB6-E278-A841-865C-3E28536E4CB5}"/>
              </a:ext>
            </a:extLst>
          </p:cNvPr>
          <p:cNvSpPr/>
          <p:nvPr/>
        </p:nvSpPr>
        <p:spPr>
          <a:xfrm>
            <a:off x="12877800" y="2664594"/>
            <a:ext cx="4343399" cy="6517506"/>
          </a:xfrm>
          <a:prstGeom prst="rect">
            <a:avLst/>
          </a:prstGeom>
          <a:solidFill>
            <a:srgbClr val="182533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373E6D8-A201-8265-3281-31FE423B6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8422" y="2781300"/>
            <a:ext cx="4080378" cy="6324601"/>
          </a:xfrm>
          <a:prstGeom prst="rect">
            <a:avLst/>
          </a:prstGeom>
          <a:ln>
            <a:solidFill>
              <a:srgbClr val="182533"/>
            </a:solidFill>
          </a:ln>
          <a:effectLst/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F123817-49B4-589B-21CB-302843986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9656" y="6189687"/>
            <a:ext cx="4404587" cy="3373413"/>
          </a:xfrm>
          <a:prstGeom prst="rect">
            <a:avLst/>
          </a:prstGeom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541988D-64AC-A54A-62BA-1101A67E42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360" r="2375" b="2911"/>
          <a:stretch/>
        </p:blipFill>
        <p:spPr>
          <a:xfrm>
            <a:off x="7888887" y="2628900"/>
            <a:ext cx="4650700" cy="6593706"/>
          </a:xfrm>
          <a:prstGeom prst="rect">
            <a:avLst/>
          </a:prstGeom>
          <a:ln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A56A2048-A948-9CB5-53C3-78DC7F54D5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5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1FF318A-DF0D-0B92-81E6-5F3C669B5573}"/>
              </a:ext>
            </a:extLst>
          </p:cNvPr>
          <p:cNvSpPr/>
          <p:nvPr/>
        </p:nvSpPr>
        <p:spPr>
          <a:xfrm>
            <a:off x="10088880" y="6896100"/>
            <a:ext cx="7132320" cy="2362200"/>
          </a:xfrm>
          <a:prstGeom prst="rect">
            <a:avLst/>
          </a:prstGeom>
          <a:solidFill>
            <a:srgbClr val="F1F3F6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566A79-A3F6-8D66-86BE-C4EB29B4924A}"/>
              </a:ext>
            </a:extLst>
          </p:cNvPr>
          <p:cNvSpPr/>
          <p:nvPr/>
        </p:nvSpPr>
        <p:spPr>
          <a:xfrm>
            <a:off x="1097280" y="6896100"/>
            <a:ext cx="7132320" cy="2362200"/>
          </a:xfrm>
          <a:prstGeom prst="rect">
            <a:avLst/>
          </a:prstGeom>
          <a:solidFill>
            <a:srgbClr val="F9F9F8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912A90-A36E-4080-B7F2-EC7F41AC7569}"/>
              </a:ext>
            </a:extLst>
          </p:cNvPr>
          <p:cNvSpPr/>
          <p:nvPr/>
        </p:nvSpPr>
        <p:spPr>
          <a:xfrm>
            <a:off x="10852678" y="2705100"/>
            <a:ext cx="6368522" cy="388497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2539BE-3F8E-E023-247E-876D96E995DE}"/>
              </a:ext>
            </a:extLst>
          </p:cNvPr>
          <p:cNvSpPr/>
          <p:nvPr/>
        </p:nvSpPr>
        <p:spPr>
          <a:xfrm>
            <a:off x="1066800" y="2705100"/>
            <a:ext cx="5105400" cy="38862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latin typeface="Oswald"/>
              </a:rPr>
              <a:t>NEW/PRIVATE STEALERS ON THE MARKET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0" y="9563100"/>
            <a:ext cx="1524000" cy="42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17  |  </a:t>
            </a:r>
            <a:r>
              <a:rPr lang="en-US" sz="1200" b="0" i="0" u="sng" strike="noStrike" dirty="0">
                <a:effectLst/>
                <a:uFill>
                  <a:solidFill>
                    <a:schemeClr val="bg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uFill>
                <a:solidFill>
                  <a:schemeClr val="bg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59D6C35D-6C05-67F7-E38A-FE9AFF8C58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3" t="1309" r="23855"/>
          <a:stretch/>
        </p:blipFill>
        <p:spPr>
          <a:xfrm>
            <a:off x="1332949" y="2705100"/>
            <a:ext cx="4573102" cy="38862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B843B2-C841-F6AD-3BB6-3C0F01BA2B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2665"/>
          <a:stretch/>
        </p:blipFill>
        <p:spPr>
          <a:xfrm>
            <a:off x="1775952" y="7275587"/>
            <a:ext cx="6064017" cy="166835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E6600D-AED8-0FA6-78E3-2D814D212F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2720"/>
          <a:stretch/>
        </p:blipFill>
        <p:spPr>
          <a:xfrm>
            <a:off x="6553200" y="2706329"/>
            <a:ext cx="3918478" cy="3884971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FF3287B-7D07-1961-DA0F-44A7FE52C2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875" t="12746" r="7487" b="15758"/>
          <a:stretch/>
        </p:blipFill>
        <p:spPr>
          <a:xfrm>
            <a:off x="11186481" y="2884234"/>
            <a:ext cx="5700917" cy="352670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8B2BE4-CE9E-0600-E2F8-22C7EBE0FB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1904" b="-798"/>
          <a:stretch/>
        </p:blipFill>
        <p:spPr>
          <a:xfrm>
            <a:off x="12679914" y="6931618"/>
            <a:ext cx="1895312" cy="229565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D284BF7-BD32-8C95-FF1E-BB988EAE09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54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A8E00BF-8E80-BCBA-40D9-AEA3511C0E42}"/>
              </a:ext>
            </a:extLst>
          </p:cNvPr>
          <p:cNvSpPr/>
          <p:nvPr/>
        </p:nvSpPr>
        <p:spPr>
          <a:xfrm>
            <a:off x="9945762" y="6280848"/>
            <a:ext cx="7275438" cy="2999254"/>
          </a:xfrm>
          <a:prstGeom prst="rect">
            <a:avLst/>
          </a:prstGeom>
          <a:solidFill>
            <a:srgbClr val="242424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15444-D31F-1D26-80C2-C09B1B82B101}"/>
              </a:ext>
            </a:extLst>
          </p:cNvPr>
          <p:cNvSpPr/>
          <p:nvPr/>
        </p:nvSpPr>
        <p:spPr>
          <a:xfrm>
            <a:off x="9945762" y="2704451"/>
            <a:ext cx="7275437" cy="3369627"/>
          </a:xfrm>
          <a:prstGeom prst="rect">
            <a:avLst/>
          </a:prstGeom>
          <a:solidFill>
            <a:srgbClr val="FAFDFB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latin typeface="Oswald"/>
              </a:rPr>
              <a:t>STEALER LOGS LANDSCAPE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97200" y="9563100"/>
            <a:ext cx="1524000" cy="42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18  |  </a:t>
            </a:r>
            <a:r>
              <a:rPr lang="en-US" sz="1200" b="0" i="0" u="sng" strike="noStrike" dirty="0">
                <a:effectLst/>
                <a:uFill>
                  <a:solidFill>
                    <a:schemeClr val="bg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uFill>
                <a:solidFill>
                  <a:schemeClr val="bg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4EDC68-C623-FAA8-9251-F8C57F2E97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943"/>
          <a:stretch/>
        </p:blipFill>
        <p:spPr>
          <a:xfrm>
            <a:off x="5766151" y="6246544"/>
            <a:ext cx="3954536" cy="1335356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E91420-74D3-2A2C-B33D-D5DCBED50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5762" y="6280848"/>
            <a:ext cx="7275437" cy="200428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A557BBF-5F89-FBE3-E886-F63D4CFA12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029"/>
          <a:stretch/>
        </p:blipFill>
        <p:spPr>
          <a:xfrm>
            <a:off x="5766152" y="8158882"/>
            <a:ext cx="3954536" cy="1099418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07E55B8-B121-BF4A-31F7-81E03B618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675" y="2704451"/>
            <a:ext cx="4695013" cy="3369627"/>
          </a:xfrm>
          <a:prstGeom prst="rect">
            <a:avLst/>
          </a:prstGeom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064A7A-AA03-F9AF-A614-1CB320A38D5D}"/>
              </a:ext>
            </a:extLst>
          </p:cNvPr>
          <p:cNvSpPr/>
          <p:nvPr/>
        </p:nvSpPr>
        <p:spPr>
          <a:xfrm>
            <a:off x="1066800" y="2704451"/>
            <a:ext cx="3733800" cy="3370276"/>
          </a:xfrm>
          <a:prstGeom prst="rect">
            <a:avLst/>
          </a:prstGeom>
          <a:solidFill>
            <a:srgbClr val="182533"/>
          </a:solidFill>
          <a:ln>
            <a:noFill/>
          </a:ln>
          <a:effectLst>
            <a:outerShdw blurRad="635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87F7311A-37B8-AA73-5776-CEF771AC3D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34" t="1082" r="6462"/>
          <a:stretch/>
        </p:blipFill>
        <p:spPr>
          <a:xfrm>
            <a:off x="1447800" y="2941046"/>
            <a:ext cx="2971800" cy="289708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0D594914-FDAE-DBAE-2B40-FE8C64232F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749" y="6254165"/>
            <a:ext cx="4325452" cy="302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D45A847-C393-671D-4E7C-9350083CC12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545"/>
          <a:stretch/>
        </p:blipFill>
        <p:spPr>
          <a:xfrm>
            <a:off x="11640380" y="2705100"/>
            <a:ext cx="3886200" cy="331846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B1859A96-5523-F5AE-940A-8A3564A01B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0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19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559C9-D020-71DC-B081-0666EB4987AB}"/>
              </a:ext>
            </a:extLst>
          </p:cNvPr>
          <p:cNvSpPr txBox="1"/>
          <p:nvPr/>
        </p:nvSpPr>
        <p:spPr>
          <a:xfrm>
            <a:off x="975360" y="4254669"/>
            <a:ext cx="143408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 Beyond Stealer Logs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B955C1-B140-8913-121D-F5C5C9DDDF96}"/>
              </a:ext>
            </a:extLst>
          </p:cNvPr>
          <p:cNvCxnSpPr>
            <a:cxnSpLocks/>
          </p:cNvCxnSpPr>
          <p:nvPr/>
        </p:nvCxnSpPr>
        <p:spPr>
          <a:xfrm>
            <a:off x="1066800" y="5435513"/>
            <a:ext cx="16154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2DB50-3BC9-8564-C9BC-68A7537D16D0}"/>
              </a:ext>
            </a:extLst>
          </p:cNvPr>
          <p:cNvSpPr/>
          <p:nvPr/>
        </p:nvSpPr>
        <p:spPr>
          <a:xfrm>
            <a:off x="16901160" y="5270332"/>
            <a:ext cx="330362" cy="330362"/>
          </a:xfrm>
          <a:prstGeom prst="rect">
            <a:avLst/>
          </a:prstGeom>
          <a:solidFill>
            <a:srgbClr val="40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28F5672A-971B-F867-5F71-6B78ADB9D4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09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HOW ARE STEALER LOGS USED?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20C6F2A-B927-2F33-DEE8-5462DF612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42231"/>
            <a:ext cx="16119075" cy="6968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D3B2651-EE54-E26E-B534-9900F343A4F8}"/>
                  </a:ext>
                </a:extLst>
              </p14:cNvPr>
              <p14:cNvContentPartPr/>
              <p14:nvPr/>
            </p14:nvContentPartPr>
            <p14:xfrm>
              <a:off x="5029200" y="2712720"/>
              <a:ext cx="10847752" cy="387151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D3B2651-EE54-E26E-B534-9900F343A4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0199" y="2703719"/>
                <a:ext cx="10865394" cy="388915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0FBC566-8CB5-75DD-FAAD-3B5710B05ACA}"/>
              </a:ext>
            </a:extLst>
          </p:cNvPr>
          <p:cNvSpPr txBox="1"/>
          <p:nvPr/>
        </p:nvSpPr>
        <p:spPr>
          <a:xfrm>
            <a:off x="13944600" y="896118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</a:t>
            </a:r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>
                <a:solidFill>
                  <a:srgbClr val="3B66F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(@BushidoToken)</a:t>
            </a: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BDAEC9B2-6C47-4816-E0E2-0A9EDBEA5F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1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ABOUT ME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03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12375-06A0-07DC-0E70-61207287F0DE}"/>
              </a:ext>
            </a:extLst>
          </p:cNvPr>
          <p:cNvSpPr txBox="1"/>
          <p:nvPr/>
        </p:nvSpPr>
        <p:spPr>
          <a:xfrm>
            <a:off x="990600" y="2578775"/>
            <a:ext cx="99822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indent="-6480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Threat Researcher at Cyble</a:t>
            </a:r>
          </a:p>
          <a:p>
            <a:pPr marL="648000" indent="-6480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 at </a:t>
            </a:r>
            <a:r>
              <a:rPr lang="en-IN" sz="36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StationX</a:t>
            </a:r>
            <a:endParaRPr lang="en-IN" sz="3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48000" indent="-6480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Masters in Cybersecurity at Georgia Tech</a:t>
            </a:r>
          </a:p>
          <a:p>
            <a:pPr marL="648000" indent="-6480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Presented at conferences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22A2C6-3987-499A-A4BC-31F053866607}"/>
              </a:ext>
            </a:extLst>
          </p:cNvPr>
          <p:cNvSpPr/>
          <p:nvPr/>
        </p:nvSpPr>
        <p:spPr>
          <a:xfrm>
            <a:off x="1066800" y="552450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3E7C7A18-BBC9-D8E4-EB03-DA457BD56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199" y="5817242"/>
            <a:ext cx="1768269" cy="656224"/>
          </a:xfrm>
          <a:prstGeom prst="rect">
            <a:avLst/>
          </a:prstGeom>
        </p:spPr>
      </p:pic>
      <p:pic>
        <p:nvPicPr>
          <p:cNvPr id="60" name="Picture 59" descr="Logo&#10;&#10;Description automatically generated">
            <a:extLst>
              <a:ext uri="{FF2B5EF4-FFF2-40B4-BE49-F238E27FC236}">
                <a16:creationId xmlns:a16="http://schemas.microsoft.com/office/drawing/2014/main" id="{3E6F5C87-DA8F-9BF9-F6A1-E72D80B1E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962" y="5817241"/>
            <a:ext cx="1372109" cy="656226"/>
          </a:xfrm>
          <a:prstGeom prst="rect">
            <a:avLst/>
          </a:prstGeom>
        </p:spPr>
      </p:pic>
      <p:pic>
        <p:nvPicPr>
          <p:cNvPr id="61" name="Picture 6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4459726-2955-278E-0F2F-77EEF5D3CA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9348" y="5790543"/>
            <a:ext cx="811883" cy="709622"/>
          </a:xfrm>
          <a:prstGeom prst="rect">
            <a:avLst/>
          </a:prstGeom>
        </p:spPr>
      </p:pic>
      <p:pic>
        <p:nvPicPr>
          <p:cNvPr id="62" name="Picture 61" descr="Logo&#10;&#10;Description automatically generated">
            <a:extLst>
              <a:ext uri="{FF2B5EF4-FFF2-40B4-BE49-F238E27FC236}">
                <a16:creationId xmlns:a16="http://schemas.microsoft.com/office/drawing/2014/main" id="{4461E5C2-5AE4-25CD-EDA8-C4FAEC347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6963" y="5729519"/>
            <a:ext cx="831671" cy="831671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8275A6F6-0A87-786E-084C-174E455596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8359" y="5789617"/>
            <a:ext cx="711474" cy="711474"/>
          </a:xfrm>
          <a:prstGeom prst="rect">
            <a:avLst/>
          </a:prstGeom>
        </p:spPr>
      </p:pic>
      <p:pic>
        <p:nvPicPr>
          <p:cNvPr id="64" name="Picture 63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7E915AD3-1FB2-5D02-A496-A1CF230FFE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2596" y="5859296"/>
            <a:ext cx="1339624" cy="57211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707E6F5-8419-53EB-507D-696A97D644AD}"/>
              </a:ext>
            </a:extLst>
          </p:cNvPr>
          <p:cNvSpPr txBox="1"/>
          <p:nvPr/>
        </p:nvSpPr>
        <p:spPr>
          <a:xfrm>
            <a:off x="11506200" y="3614796"/>
            <a:ext cx="57531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indent="-6480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Hiking</a:t>
            </a:r>
          </a:p>
          <a:p>
            <a:pPr marL="648000" indent="-6480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Lockpicking</a:t>
            </a:r>
          </a:p>
          <a:p>
            <a:pPr marL="648000" indent="-6480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Gaming/Streaming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828A63F-1453-6886-457A-211B9FC09F3A}"/>
              </a:ext>
            </a:extLst>
          </p:cNvPr>
          <p:cNvSpPr/>
          <p:nvPr/>
        </p:nvSpPr>
        <p:spPr>
          <a:xfrm>
            <a:off x="11277600" y="2983824"/>
            <a:ext cx="5943600" cy="375987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8CF9B99-9287-DF9E-2DFA-BBB32AFE8C26}"/>
              </a:ext>
            </a:extLst>
          </p:cNvPr>
          <p:cNvSpPr/>
          <p:nvPr/>
        </p:nvSpPr>
        <p:spPr>
          <a:xfrm>
            <a:off x="11582400" y="2705100"/>
            <a:ext cx="3429000" cy="583525"/>
          </a:xfrm>
          <a:prstGeom prst="rect">
            <a:avLst/>
          </a:prstGeom>
          <a:solidFill>
            <a:srgbClr val="3B6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D6B5BD-3C8C-6CAA-1564-8A445E61B99C}"/>
              </a:ext>
            </a:extLst>
          </p:cNvPr>
          <p:cNvSpPr txBox="1"/>
          <p:nvPr/>
        </p:nvSpPr>
        <p:spPr>
          <a:xfrm>
            <a:off x="11582400" y="26683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Hobbies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3465487-D2E1-560A-CE07-35B944C286D1}"/>
              </a:ext>
            </a:extLst>
          </p:cNvPr>
          <p:cNvSpPr txBox="1"/>
          <p:nvPr/>
        </p:nvSpPr>
        <p:spPr>
          <a:xfrm>
            <a:off x="3962400" y="7898368"/>
            <a:ext cx="1036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Twitter:</a:t>
            </a:r>
            <a:r>
              <a:rPr lang="en-IN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@ASG_Sc0rpi0n    l    </a:t>
            </a:r>
            <a:r>
              <a:rPr lang="en-IN" dirty="0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Website:</a:t>
            </a:r>
            <a:r>
              <a:rPr lang="en-IN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apurvsinghgautam.me</a:t>
            </a: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BC5079E9-8F03-2694-CBDE-4FA84C2213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09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E865A76-4B05-C9D0-EA3A-C3DFBE8A0B53}"/>
              </a:ext>
            </a:extLst>
          </p:cNvPr>
          <p:cNvSpPr/>
          <p:nvPr/>
        </p:nvSpPr>
        <p:spPr>
          <a:xfrm>
            <a:off x="990600" y="2705099"/>
            <a:ext cx="3276600" cy="4904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>
                <a:solidFill>
                  <a:srgbClr val="FFFFFF"/>
                </a:solidFill>
                <a:latin typeface="Oswald"/>
              </a:rPr>
              <a:t>HOW ARE STEALER LOGS USED</a:t>
            </a:r>
            <a:r>
              <a:rPr lang="en-US" sz="5500" spc="330" dirty="0">
                <a:solidFill>
                  <a:schemeClr val="bg1"/>
                </a:solidFill>
                <a:latin typeface="Oswald"/>
              </a:rPr>
              <a:t>? (Contd.)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21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25B83-972E-3772-422F-CF8D4B26FB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" t="1755" r="8611" b="6134"/>
          <a:stretch/>
        </p:blipFill>
        <p:spPr>
          <a:xfrm>
            <a:off x="1012296" y="3030552"/>
            <a:ext cx="3254903" cy="417034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8213B6-0E8B-856B-519A-2864573F0F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3" r="2204"/>
          <a:stretch/>
        </p:blipFill>
        <p:spPr>
          <a:xfrm>
            <a:off x="4528226" y="2994799"/>
            <a:ext cx="3625174" cy="3962400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5F6004B-3D40-A78D-AE9E-968A5BF6C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080507"/>
              </p:ext>
            </p:extLst>
          </p:nvPr>
        </p:nvGraphicFramePr>
        <p:xfrm>
          <a:off x="8382000" y="2705100"/>
          <a:ext cx="8839200" cy="358139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699552018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3853016808"/>
                    </a:ext>
                  </a:extLst>
                </a:gridCol>
              </a:tblGrid>
              <a:tr h="3979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Threat Actor Group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66F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Stealer Used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6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203764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APT 28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CredoMap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008291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APT Group (TA505)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Raccoon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59152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Operation Epic Manchego, FIN 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AZORult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449298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Pinchy Spider, FIN 11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Vidar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46405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APT 29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CryptBot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548535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Raccoon, RedLine, CryptBot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4916160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Hive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RedLine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48126"/>
                  </a:ext>
                </a:extLst>
              </a:tr>
              <a:tr h="397933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Lapsus$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RedLine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895820"/>
                  </a:ext>
                </a:extLst>
              </a:tr>
            </a:tbl>
          </a:graphicData>
        </a:graphic>
      </p:graphicFrame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E059C4C9-E2AF-263C-44CA-033FF11D51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99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AB8EC3-B77E-69E6-EF09-BF713E77AF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6800" y="2705100"/>
            <a:ext cx="161544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IMPACT</a:t>
            </a:r>
            <a:endParaRPr lang="en-US" sz="5500" spc="33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22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9C7CDBD8-BF66-2DBD-8324-00F7C5E040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4" b="24556"/>
          <a:stretch/>
        </p:blipFill>
        <p:spPr>
          <a:xfrm>
            <a:off x="1585310" y="2933700"/>
            <a:ext cx="15117381" cy="5791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9BFE5C-572B-0DE1-37ED-EB082E1E7CC7}"/>
              </a:ext>
            </a:extLst>
          </p:cNvPr>
          <p:cNvSpPr txBox="1"/>
          <p:nvPr/>
        </p:nvSpPr>
        <p:spPr>
          <a:xfrm>
            <a:off x="3414109" y="5785871"/>
            <a:ext cx="274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Gaining initial access to organizations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084C69-DB85-F011-2A0F-03211B79049A}"/>
              </a:ext>
            </a:extLst>
          </p:cNvPr>
          <p:cNvSpPr txBox="1"/>
          <p:nvPr/>
        </p:nvSpPr>
        <p:spPr>
          <a:xfrm>
            <a:off x="7658100" y="6016704"/>
            <a:ext cx="2971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Espionage, Data Theft, Extortion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4C23EE-FCB3-C992-0A9A-57B5A741143E}"/>
              </a:ext>
            </a:extLst>
          </p:cNvPr>
          <p:cNvSpPr txBox="1"/>
          <p:nvPr/>
        </p:nvSpPr>
        <p:spPr>
          <a:xfrm>
            <a:off x="12382325" y="6247536"/>
            <a:ext cx="2491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Ransomware</a:t>
            </a: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C691DFAD-21BC-5373-9D41-0910ACA0F1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92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23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559C9-D020-71DC-B081-0666EB4987AB}"/>
              </a:ext>
            </a:extLst>
          </p:cNvPr>
          <p:cNvSpPr txBox="1"/>
          <p:nvPr/>
        </p:nvSpPr>
        <p:spPr>
          <a:xfrm>
            <a:off x="975360" y="4254669"/>
            <a:ext cx="143408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Protection for consumers/business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B955C1-B140-8913-121D-F5C5C9DDDF96}"/>
              </a:ext>
            </a:extLst>
          </p:cNvPr>
          <p:cNvCxnSpPr>
            <a:cxnSpLocks/>
          </p:cNvCxnSpPr>
          <p:nvPr/>
        </p:nvCxnSpPr>
        <p:spPr>
          <a:xfrm>
            <a:off x="1066800" y="5435513"/>
            <a:ext cx="16154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2DB50-3BC9-8564-C9BC-68A7537D16D0}"/>
              </a:ext>
            </a:extLst>
          </p:cNvPr>
          <p:cNvSpPr/>
          <p:nvPr/>
        </p:nvSpPr>
        <p:spPr>
          <a:xfrm>
            <a:off x="16901160" y="5270332"/>
            <a:ext cx="330362" cy="330362"/>
          </a:xfrm>
          <a:prstGeom prst="rect">
            <a:avLst/>
          </a:prstGeom>
          <a:solidFill>
            <a:srgbClr val="40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9DAA1365-D587-9EE4-0916-2524548497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6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, screen, dark&#10;&#10;Description automatically generated">
            <a:extLst>
              <a:ext uri="{FF2B5EF4-FFF2-40B4-BE49-F238E27FC236}">
                <a16:creationId xmlns:a16="http://schemas.microsoft.com/office/drawing/2014/main" id="{95D39A64-EC79-8B60-BBC8-3B37B683E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0"/>
          <a:stretch/>
        </p:blipFill>
        <p:spPr>
          <a:xfrm>
            <a:off x="1354666" y="800100"/>
            <a:ext cx="16933333" cy="84582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PROTECTION FOR ORGS</a:t>
            </a:r>
            <a:endParaRPr lang="en-US" sz="5500" spc="33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24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B086A-BC2B-7DA8-430E-FDA30610D247}"/>
              </a:ext>
            </a:extLst>
          </p:cNvPr>
          <p:cNvSpPr txBox="1"/>
          <p:nvPr/>
        </p:nvSpPr>
        <p:spPr>
          <a:xfrm>
            <a:off x="960120" y="2552700"/>
            <a:ext cx="8945880" cy="664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lvl="0" indent="-648000" algn="l" rtl="0">
              <a:spcBef>
                <a:spcPts val="600"/>
              </a:spcBef>
              <a:spcAft>
                <a:spcPts val="60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 URLs that could be used to spread the malware, e.g., Torrent/Warez.</a:t>
            </a:r>
          </a:p>
          <a:p>
            <a:pPr marL="648000" lvl="0" indent="-648000" algn="l" rtl="0">
              <a:spcBef>
                <a:spcPts val="600"/>
              </a:spcBef>
              <a:spcAft>
                <a:spcPts val="60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Monitor any unusual endpoint behavior and network beacons to block data exfiltration by malware.</a:t>
            </a:r>
          </a:p>
          <a:p>
            <a:pPr marL="648000" lvl="0" indent="-648000" algn="l" rtl="0">
              <a:spcBef>
                <a:spcPts val="600"/>
              </a:spcBef>
              <a:spcAft>
                <a:spcPts val="60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IOCs which are present on public platforms to monitor and block malware infection.</a:t>
            </a:r>
          </a:p>
          <a:p>
            <a:pPr marL="648000" lvl="0" indent="-648000" algn="l" rtl="0">
              <a:spcBef>
                <a:spcPts val="600"/>
              </a:spcBef>
              <a:spcAft>
                <a:spcPts val="60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Educate employees in terms of protecting themselves from threats like phishing’s/untrusted URLs.</a:t>
            </a: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B462BF5D-753A-DA2A-9757-C68F181CFC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dark, light&#10;&#10;Description automatically generated">
            <a:extLst>
              <a:ext uri="{FF2B5EF4-FFF2-40B4-BE49-F238E27FC236}">
                <a16:creationId xmlns:a16="http://schemas.microsoft.com/office/drawing/2014/main" id="{55076604-9298-6B3A-B9F9-8818B8863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352" y="1600200"/>
            <a:ext cx="13165247" cy="705557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PROTECTION FOR USERS</a:t>
            </a:r>
            <a:endParaRPr lang="en-US" sz="5500" spc="33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FE355-0ACB-C6C3-7500-102ECADD11DB}"/>
              </a:ext>
            </a:extLst>
          </p:cNvPr>
          <p:cNvSpPr txBox="1"/>
          <p:nvPr/>
        </p:nvSpPr>
        <p:spPr>
          <a:xfrm>
            <a:off x="960120" y="2552700"/>
            <a:ext cx="8336280" cy="6647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lvl="0" indent="-648000" algn="l" rtl="0">
              <a:spcBef>
                <a:spcPts val="600"/>
              </a:spcBef>
              <a:spcAft>
                <a:spcPts val="60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Avoid downloading pirated software from warez/torrent websites.</a:t>
            </a:r>
          </a:p>
          <a:p>
            <a:pPr marL="648000" lvl="0" indent="-648000" algn="l" rtl="0">
              <a:spcBef>
                <a:spcPts val="600"/>
              </a:spcBef>
              <a:spcAft>
                <a:spcPts val="60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“Hack Tool” present on sites such as YouTube, torrent sites, etc., mainly contain such malware.</a:t>
            </a:r>
          </a:p>
          <a:p>
            <a:pPr marL="648000" lvl="0" indent="-648000" algn="l" rtl="0">
              <a:spcBef>
                <a:spcPts val="600"/>
              </a:spcBef>
              <a:spcAft>
                <a:spcPts val="60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strong passwords and enforce multi-factor authentication wherever possible.</a:t>
            </a:r>
          </a:p>
          <a:p>
            <a:pPr marL="648000" lvl="0" indent="-648000" algn="l" rtl="0">
              <a:spcBef>
                <a:spcPts val="600"/>
              </a:spcBef>
              <a:spcAft>
                <a:spcPts val="60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Refrain from opening untrusted links and email attachments without first verifying their authenticity.</a:t>
            </a: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C2230EDA-ADCD-A728-4D3D-F499E71815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5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26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559C9-D020-71DC-B081-0666EB4987AB}"/>
              </a:ext>
            </a:extLst>
          </p:cNvPr>
          <p:cNvSpPr txBox="1"/>
          <p:nvPr/>
        </p:nvSpPr>
        <p:spPr>
          <a:xfrm>
            <a:off x="975360" y="4254669"/>
            <a:ext cx="143408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B955C1-B140-8913-121D-F5C5C9DDDF96}"/>
              </a:ext>
            </a:extLst>
          </p:cNvPr>
          <p:cNvCxnSpPr>
            <a:cxnSpLocks/>
          </p:cNvCxnSpPr>
          <p:nvPr/>
        </p:nvCxnSpPr>
        <p:spPr>
          <a:xfrm>
            <a:off x="1066800" y="5435513"/>
            <a:ext cx="16154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2DB50-3BC9-8564-C9BC-68A7537D16D0}"/>
              </a:ext>
            </a:extLst>
          </p:cNvPr>
          <p:cNvSpPr/>
          <p:nvPr/>
        </p:nvSpPr>
        <p:spPr>
          <a:xfrm>
            <a:off x="16901160" y="5270332"/>
            <a:ext cx="330362" cy="330362"/>
          </a:xfrm>
          <a:prstGeom prst="rect">
            <a:avLst/>
          </a:prstGeom>
          <a:solidFill>
            <a:srgbClr val="40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AA03147D-549F-0377-4F2E-377A2EF28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37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WHAT WE DISCUSSED SO FAR?</a:t>
            </a:r>
            <a:endParaRPr lang="en-US" sz="5500" spc="33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27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2824C2-761D-7BC9-54D8-7542FF9DD7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6800" y="2705100"/>
            <a:ext cx="161544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D6511-2519-02E6-7309-F600406B279C}"/>
              </a:ext>
            </a:extLst>
          </p:cNvPr>
          <p:cNvSpPr txBox="1"/>
          <p:nvPr/>
        </p:nvSpPr>
        <p:spPr>
          <a:xfrm>
            <a:off x="1371600" y="3230164"/>
            <a:ext cx="9144000" cy="5353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indent="-648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Stealers and their capabilities</a:t>
            </a:r>
          </a:p>
          <a:p>
            <a:pPr marL="648000" indent="-648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Structure of stealer logs</a:t>
            </a:r>
          </a:p>
          <a:p>
            <a:pPr marL="648000" indent="-648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Underground landscape for stealers</a:t>
            </a:r>
          </a:p>
          <a:p>
            <a:pPr marL="648000" indent="-648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 of stealer logs</a:t>
            </a:r>
          </a:p>
          <a:p>
            <a:pPr marL="648000" indent="-648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Usage of stealer logs by TAs</a:t>
            </a:r>
          </a:p>
          <a:p>
            <a:pPr marL="648000" indent="-6480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Protection for users/orgs</a:t>
            </a:r>
          </a:p>
        </p:txBody>
      </p:sp>
      <p:pic>
        <p:nvPicPr>
          <p:cNvPr id="8" name="Picture 7" descr="A picture containing invertebrate, coelenterate, jellyfish, hydrozoan&#10;&#10;Description automatically generated">
            <a:extLst>
              <a:ext uri="{FF2B5EF4-FFF2-40B4-BE49-F238E27FC236}">
                <a16:creationId xmlns:a16="http://schemas.microsoft.com/office/drawing/2014/main" id="{F2D421D4-4E6E-7522-B684-CC55933ED8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4" r="8418" b="819"/>
          <a:stretch/>
        </p:blipFill>
        <p:spPr>
          <a:xfrm>
            <a:off x="9486900" y="3061989"/>
            <a:ext cx="8801100" cy="5839422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9355DBB7-A89D-7F6A-2C49-50262C388A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38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RESOURCES</a:t>
            </a:r>
            <a:endParaRPr lang="en-US" sz="5500" spc="330" dirty="0">
              <a:solidFill>
                <a:schemeClr val="bg1"/>
              </a:solidFill>
              <a:latin typeface="Oswald"/>
            </a:endParaRP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28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2824C2-761D-7BC9-54D8-7542FF9DD7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6800" y="2705100"/>
            <a:ext cx="161544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D6511-2519-02E6-7309-F600406B279C}"/>
              </a:ext>
            </a:extLst>
          </p:cNvPr>
          <p:cNvSpPr txBox="1"/>
          <p:nvPr/>
        </p:nvSpPr>
        <p:spPr>
          <a:xfrm>
            <a:off x="1371600" y="2994019"/>
            <a:ext cx="15011400" cy="475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0" indent="-7429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Cyble - Analysis of Stealer Malware Family</a:t>
            </a:r>
            <a:endParaRPr lang="en-US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indent="-7429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Cyble – Stealer Blogs</a:t>
            </a:r>
            <a:endParaRPr lang="en-US" sz="3600" dirty="0">
              <a:latin typeface="Lato" panose="020F0502020204030203" pitchFamily="34" charset="0"/>
            </a:endParaRPr>
          </a:p>
          <a:p>
            <a:pPr marL="742950" lvl="0" indent="-7429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 CISA Alert (AA22-216A) – 2021 Top Malware Strains</a:t>
            </a:r>
            <a:endParaRPr lang="en-US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0" indent="-7429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– DEV-0537 (LAPSUS$) Blog</a:t>
            </a:r>
            <a:endParaRPr lang="en-US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0" indent="-74295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2400"/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Kaspersky – Common TTPs of the modern Ransomware Report</a:t>
            </a:r>
            <a:endParaRPr lang="en-US" sz="3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824FB5BE-C83E-D481-9355-C7F7ACCD2F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61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232" t="19000" r="4232" b="528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1028700"/>
            <a:ext cx="18288000" cy="8229600"/>
          </a:xfrm>
          <a:prstGeom prst="rect">
            <a:avLst/>
          </a:prstGeom>
          <a:solidFill>
            <a:srgbClr val="000000">
              <a:alpha val="95000"/>
            </a:srgbClr>
          </a:solid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31D9687-0459-5EFA-06B2-BFEB370DF5C6}"/>
              </a:ext>
            </a:extLst>
          </p:cNvPr>
          <p:cNvSpPr txBox="1"/>
          <p:nvPr/>
        </p:nvSpPr>
        <p:spPr>
          <a:xfrm>
            <a:off x="5387989" y="2702788"/>
            <a:ext cx="7512022" cy="76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</a:pPr>
            <a:r>
              <a:rPr lang="en-US" sz="7200" spc="330" dirty="0">
                <a:solidFill>
                  <a:srgbClr val="F7F9F8"/>
                </a:solidFill>
                <a:latin typeface="Oswald"/>
              </a:rPr>
              <a:t>THANK YOU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0C77E8-4379-2187-190E-2129D3858ED4}"/>
              </a:ext>
            </a:extLst>
          </p:cNvPr>
          <p:cNvGrpSpPr/>
          <p:nvPr/>
        </p:nvGrpSpPr>
        <p:grpSpPr>
          <a:xfrm>
            <a:off x="6403411" y="5238742"/>
            <a:ext cx="5481178" cy="971558"/>
            <a:chOff x="4529621" y="6813772"/>
            <a:chExt cx="5481178" cy="971558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839A25D-2FB6-0F7F-CEF2-2F635D4A6093}"/>
                </a:ext>
              </a:extLst>
            </p:cNvPr>
            <p:cNvSpPr txBox="1"/>
            <p:nvPr/>
          </p:nvSpPr>
          <p:spPr>
            <a:xfrm>
              <a:off x="4529621" y="7375279"/>
              <a:ext cx="5481178" cy="410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29"/>
                </a:lnSpc>
              </a:pPr>
              <a:r>
                <a:rPr lang="en-US" sz="2200" spc="109" dirty="0">
                  <a:solidFill>
                    <a:srgbClr val="F7F9F8"/>
                  </a:solidFill>
                  <a:latin typeface="Lato"/>
                </a:rPr>
                <a:t>apurvsinghgautam.me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7BF433-BF4C-936A-AE2A-F590E67648B1}"/>
                </a:ext>
              </a:extLst>
            </p:cNvPr>
            <p:cNvSpPr txBox="1"/>
            <p:nvPr/>
          </p:nvSpPr>
          <p:spPr>
            <a:xfrm>
              <a:off x="4529621" y="6813772"/>
              <a:ext cx="5481178" cy="444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2"/>
                </a:lnSpc>
              </a:pPr>
              <a:r>
                <a:rPr lang="en-US" sz="2600" spc="260" dirty="0">
                  <a:solidFill>
                    <a:srgbClr val="40C6CC"/>
                  </a:solidFill>
                  <a:latin typeface="Lato Italics"/>
                </a:rPr>
                <a:t>Website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69EBDC-0F51-FD51-9AEC-AD1E4C1BB652}"/>
              </a:ext>
            </a:extLst>
          </p:cNvPr>
          <p:cNvGrpSpPr/>
          <p:nvPr/>
        </p:nvGrpSpPr>
        <p:grpSpPr>
          <a:xfrm>
            <a:off x="6659748" y="8380996"/>
            <a:ext cx="4968503" cy="420104"/>
            <a:chOff x="6449760" y="8552057"/>
            <a:chExt cx="4968503" cy="42010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3A3CEEE-68D8-F66B-0FD4-092087CF3A49}"/>
                </a:ext>
              </a:extLst>
            </p:cNvPr>
            <p:cNvGrpSpPr/>
            <p:nvPr/>
          </p:nvGrpSpPr>
          <p:grpSpPr>
            <a:xfrm>
              <a:off x="8949126" y="8552057"/>
              <a:ext cx="2469137" cy="420104"/>
              <a:chOff x="9452810" y="8552057"/>
              <a:chExt cx="2469137" cy="42010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6AE5B9-C402-5145-E7CB-160E91B2A4B8}"/>
                  </a:ext>
                </a:extLst>
              </p:cNvPr>
              <p:cNvSpPr txBox="1"/>
              <p:nvPr/>
            </p:nvSpPr>
            <p:spPr>
              <a:xfrm>
                <a:off x="9887776" y="8613479"/>
                <a:ext cx="20341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09630">
                  <a:defRPr/>
                </a:pPr>
                <a:r>
                  <a:rPr lang="en-US" sz="1600" dirty="0">
                    <a:solidFill>
                      <a:prstClr val="white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/apurvsinghgautam</a:t>
                </a:r>
              </a:p>
            </p:txBody>
          </p:sp>
          <p:pic>
            <p:nvPicPr>
              <p:cNvPr id="16" name="Picture 15" descr="Icon&#10;&#10;Description automatically generated">
                <a:extLst>
                  <a:ext uri="{FF2B5EF4-FFF2-40B4-BE49-F238E27FC236}">
                    <a16:creationId xmlns:a16="http://schemas.microsoft.com/office/drawing/2014/main" id="{0D898C48-5F6B-460D-F592-4F9C30A8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2810" y="8552057"/>
                <a:ext cx="420104" cy="420104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D5EBAA2-B7B9-B692-65E5-8FEB4FCA7D53}"/>
                </a:ext>
              </a:extLst>
            </p:cNvPr>
            <p:cNvGrpSpPr/>
            <p:nvPr/>
          </p:nvGrpSpPr>
          <p:grpSpPr>
            <a:xfrm>
              <a:off x="6449760" y="8552057"/>
              <a:ext cx="2227914" cy="420104"/>
              <a:chOff x="6449760" y="8552057"/>
              <a:chExt cx="2227914" cy="42010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2951D6-F34B-1449-E262-54F3783A83F1}"/>
                  </a:ext>
                </a:extLst>
              </p:cNvPr>
              <p:cNvSpPr txBox="1"/>
              <p:nvPr/>
            </p:nvSpPr>
            <p:spPr>
              <a:xfrm>
                <a:off x="6881393" y="8599070"/>
                <a:ext cx="179628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09630">
                  <a:defRPr/>
                </a:pPr>
                <a:r>
                  <a:rPr lang="en-US" sz="1600" dirty="0">
                    <a:solidFill>
                      <a:prstClr val="white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@ASG_Sc0rpi0n</a:t>
                </a:r>
              </a:p>
            </p:txBody>
          </p:sp>
          <p:pic>
            <p:nvPicPr>
              <p:cNvPr id="17" name="Picture 16" descr="Logo, icon&#10;&#10;Description automatically generated">
                <a:extLst>
                  <a:ext uri="{FF2B5EF4-FFF2-40B4-BE49-F238E27FC236}">
                    <a16:creationId xmlns:a16="http://schemas.microsoft.com/office/drawing/2014/main" id="{0A34FBAD-7BEA-DAFC-5C35-197586951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9760" y="8552057"/>
                <a:ext cx="420104" cy="420104"/>
              </a:xfrm>
              <a:prstGeom prst="rect">
                <a:avLst/>
              </a:prstGeom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1EE0D8-1133-9C9A-46B9-2DA3127CEF97}"/>
              </a:ext>
            </a:extLst>
          </p:cNvPr>
          <p:cNvSpPr txBox="1"/>
          <p:nvPr/>
        </p:nvSpPr>
        <p:spPr>
          <a:xfrm>
            <a:off x="4572000" y="412770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3600" b="1" i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Any questions?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704161-E64A-6EE7-F7F3-4465DC70A613}"/>
              </a:ext>
            </a:extLst>
          </p:cNvPr>
          <p:cNvCxnSpPr>
            <a:cxnSpLocks/>
          </p:cNvCxnSpPr>
          <p:nvPr/>
        </p:nvCxnSpPr>
        <p:spPr>
          <a:xfrm>
            <a:off x="8514000" y="4964091"/>
            <a:ext cx="126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, logo&#10;&#10;Description automatically generated">
            <a:extLst>
              <a:ext uri="{FF2B5EF4-FFF2-40B4-BE49-F238E27FC236}">
                <a16:creationId xmlns:a16="http://schemas.microsoft.com/office/drawing/2014/main" id="{846FBBA5-3DE8-87CA-3817-46727A862A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05774"/>
            <a:ext cx="3581400" cy="988455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91CF5804-FC4B-0293-3CB3-6E3DFC0CA8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189" y="1028700"/>
            <a:ext cx="2401606" cy="23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62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AGENDA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04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2824C2-761D-7BC9-54D8-7542FF9DD7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6800" y="2705100"/>
            <a:ext cx="161544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8D6511-2519-02E6-7309-F600406B279C}"/>
              </a:ext>
            </a:extLst>
          </p:cNvPr>
          <p:cNvSpPr txBox="1"/>
          <p:nvPr/>
        </p:nvSpPr>
        <p:spPr>
          <a:xfrm>
            <a:off x="1371600" y="3497238"/>
            <a:ext cx="9144000" cy="496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Stealers: Introduction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Stealer Logs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Underground Market Analysis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 beyond Stealer Logs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Protection for consumers/business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</a:p>
        </p:txBody>
      </p:sp>
      <p:pic>
        <p:nvPicPr>
          <p:cNvPr id="20" name="Picture 19" descr="A picture containing indoor, fork&#10;&#10;Description automatically generated">
            <a:extLst>
              <a:ext uri="{FF2B5EF4-FFF2-40B4-BE49-F238E27FC236}">
                <a16:creationId xmlns:a16="http://schemas.microsoft.com/office/drawing/2014/main" id="{0A681B73-EC49-BD73-0234-6DF2566C24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3048000"/>
            <a:ext cx="8801100" cy="5867400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CA84DCDC-E8EA-6C56-9234-7A27659455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1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05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559C9-D020-71DC-B081-0666EB4987AB}"/>
              </a:ext>
            </a:extLst>
          </p:cNvPr>
          <p:cNvSpPr txBox="1"/>
          <p:nvPr/>
        </p:nvSpPr>
        <p:spPr>
          <a:xfrm>
            <a:off x="975360" y="4254669"/>
            <a:ext cx="143408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b="1" dirty="0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Stealers: Introduction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B955C1-B140-8913-121D-F5C5C9DDDF96}"/>
              </a:ext>
            </a:extLst>
          </p:cNvPr>
          <p:cNvCxnSpPr>
            <a:cxnSpLocks/>
          </p:cNvCxnSpPr>
          <p:nvPr/>
        </p:nvCxnSpPr>
        <p:spPr>
          <a:xfrm>
            <a:off x="1066800" y="5435513"/>
            <a:ext cx="16154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2DB50-3BC9-8564-C9BC-68A7537D16D0}"/>
              </a:ext>
            </a:extLst>
          </p:cNvPr>
          <p:cNvSpPr/>
          <p:nvPr/>
        </p:nvSpPr>
        <p:spPr>
          <a:xfrm>
            <a:off x="16901160" y="5270332"/>
            <a:ext cx="330362" cy="330362"/>
          </a:xfrm>
          <a:prstGeom prst="rect">
            <a:avLst/>
          </a:prstGeom>
          <a:solidFill>
            <a:srgbClr val="40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0AC5311F-360D-EF00-CBCB-94482F3080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8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Background pattern">
            <a:extLst>
              <a:ext uri="{FF2B5EF4-FFF2-40B4-BE49-F238E27FC236}">
                <a16:creationId xmlns:a16="http://schemas.microsoft.com/office/drawing/2014/main" id="{2E6A3DC2-8281-D455-981C-E3CF68E842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b="440"/>
          <a:stretch/>
        </p:blipFill>
        <p:spPr>
          <a:xfrm>
            <a:off x="1066800" y="2705101"/>
            <a:ext cx="16154400" cy="65532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WHAT ARE STEALERS?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06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60170-0595-C92C-92E6-9D17BA738BB7}"/>
              </a:ext>
            </a:extLst>
          </p:cNvPr>
          <p:cNvSpPr txBox="1"/>
          <p:nvPr/>
        </p:nvSpPr>
        <p:spPr>
          <a:xfrm>
            <a:off x="2667000" y="3574763"/>
            <a:ext cx="5577840" cy="813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Trojan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97267D-2BB1-7D0C-186F-73F674621E2C}"/>
              </a:ext>
            </a:extLst>
          </p:cNvPr>
          <p:cNvSpPr/>
          <p:nvPr/>
        </p:nvSpPr>
        <p:spPr>
          <a:xfrm>
            <a:off x="1447800" y="3448333"/>
            <a:ext cx="1066800" cy="1066800"/>
          </a:xfrm>
          <a:prstGeom prst="rect">
            <a:avLst/>
          </a:prstGeom>
          <a:solidFill>
            <a:srgbClr val="40C6CC"/>
          </a:solidFill>
          <a:ln>
            <a:noFill/>
          </a:ln>
          <a:effectLst>
            <a:outerShdw blurRad="101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BBFCB6-5BFD-C58A-F6FD-FD205B8EFCB9}"/>
              </a:ext>
            </a:extLst>
          </p:cNvPr>
          <p:cNvSpPr txBox="1"/>
          <p:nvPr/>
        </p:nvSpPr>
        <p:spPr>
          <a:xfrm>
            <a:off x="2667000" y="5143500"/>
            <a:ext cx="55778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Steal username, password, cookies, autofill, etc.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9542A3-58FD-452B-F8EC-64C27C8DBAC8}"/>
              </a:ext>
            </a:extLst>
          </p:cNvPr>
          <p:cNvSpPr/>
          <p:nvPr/>
        </p:nvSpPr>
        <p:spPr>
          <a:xfrm>
            <a:off x="1447800" y="5258366"/>
            <a:ext cx="1066800" cy="1066800"/>
          </a:xfrm>
          <a:prstGeom prst="rect">
            <a:avLst/>
          </a:prstGeom>
          <a:solidFill>
            <a:srgbClr val="40C6CC"/>
          </a:solidFill>
          <a:ln>
            <a:noFill/>
          </a:ln>
          <a:effectLst>
            <a:outerShdw blurRad="101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F2E8E-2C3C-A7D8-282B-3DB9E0589D4D}"/>
              </a:ext>
            </a:extLst>
          </p:cNvPr>
          <p:cNvSpPr txBox="1"/>
          <p:nvPr/>
        </p:nvSpPr>
        <p:spPr>
          <a:xfrm>
            <a:off x="2667000" y="7344119"/>
            <a:ext cx="5577840" cy="813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for initial access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D8D188-1696-CC4C-5630-C9F5FD0321D1}"/>
              </a:ext>
            </a:extLst>
          </p:cNvPr>
          <p:cNvSpPr/>
          <p:nvPr/>
        </p:nvSpPr>
        <p:spPr>
          <a:xfrm>
            <a:off x="1447800" y="7217689"/>
            <a:ext cx="1066800" cy="1066800"/>
          </a:xfrm>
          <a:prstGeom prst="rect">
            <a:avLst/>
          </a:prstGeom>
          <a:solidFill>
            <a:srgbClr val="40C6CC"/>
          </a:solidFill>
          <a:ln>
            <a:noFill/>
          </a:ln>
          <a:effectLst>
            <a:outerShdw blurRad="101600" dist="381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5DECC08-80B8-F3C5-FFF8-052CA3CB1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1200" y="3621733"/>
            <a:ext cx="720000" cy="72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0EC40BE-4AAB-29EA-0FF4-19C73BCE4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21200" y="7481340"/>
            <a:ext cx="720000" cy="53949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958F6F4-7FC8-57B5-283C-3E8C3B97C1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21200" y="5398784"/>
            <a:ext cx="720000" cy="785965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25A8C308-7625-2217-D068-47A2F029A1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2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9EF2FA3D-02F9-0C24-A03E-9987FC188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STEALERS OVER TIME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07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E0E5B-4222-01A2-60BB-64B0C3C96472}"/>
              </a:ext>
            </a:extLst>
          </p:cNvPr>
          <p:cNvSpPr txBox="1"/>
          <p:nvPr/>
        </p:nvSpPr>
        <p:spPr>
          <a:xfrm>
            <a:off x="990600" y="3505341"/>
            <a:ext cx="9144000" cy="3583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Zeus (2006)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Koobface (2008)</a:t>
            </a:r>
          </a:p>
          <a:p>
            <a:pPr marL="648000" indent="-648000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Currently most botnets have </a:t>
            </a:r>
            <a:br>
              <a:rPr lang="en-IN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IN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stealer capability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Examples: </a:t>
            </a:r>
            <a:r>
              <a:rPr lang="en-IN" sz="3600" dirty="0" err="1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TrickBot</a:t>
            </a:r>
            <a:r>
              <a:rPr lang="en-IN" sz="3600" dirty="0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IN" sz="3600" dirty="0" err="1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Emotet</a:t>
            </a:r>
            <a:r>
              <a:rPr lang="en-IN" sz="3600" dirty="0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IN" sz="3600" dirty="0" err="1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LokiBot</a:t>
            </a:r>
            <a:r>
              <a:rPr lang="en-IN" sz="3600" dirty="0">
                <a:solidFill>
                  <a:srgbClr val="40C6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etc.</a:t>
            </a: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B4109707-544C-4129-3C90-C955C027DB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7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E2CD0598-9A41-7666-D241-83DED7C77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39600" y="2705100"/>
            <a:ext cx="3213590" cy="6558439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CURRENT MARKET OF STEALERS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08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1BC3C-8ACF-D844-1A53-22DB4EFB40D8}"/>
              </a:ext>
            </a:extLst>
          </p:cNvPr>
          <p:cNvSpPr txBox="1"/>
          <p:nvPr/>
        </p:nvSpPr>
        <p:spPr>
          <a:xfrm>
            <a:off x="1371600" y="3314700"/>
            <a:ext cx="5638800" cy="496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Agent Tesla</a:t>
            </a:r>
            <a:r>
              <a:rPr lang="en-US" sz="3600" dirty="0">
                <a:solidFill>
                  <a:srgbClr val="E1476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  <a:endParaRPr lang="en-US" sz="3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Formbook</a:t>
            </a:r>
            <a:r>
              <a:rPr lang="en-US" sz="3600" dirty="0">
                <a:solidFill>
                  <a:srgbClr val="E1476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  <a:endParaRPr lang="en-US" sz="3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RedLine</a:t>
            </a:r>
            <a:r>
              <a:rPr lang="en-US" sz="3600" dirty="0">
                <a:solidFill>
                  <a:srgbClr val="E1476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Raccoon</a:t>
            </a:r>
            <a:r>
              <a:rPr lang="en-US" sz="3600" dirty="0">
                <a:solidFill>
                  <a:srgbClr val="E1476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Mars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Vidar</a:t>
            </a:r>
            <a:r>
              <a:rPr lang="en-US" sz="3600" dirty="0">
                <a:solidFill>
                  <a:srgbClr val="E1476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B6C2F-F38B-3E36-64D6-AF73E45B5C17}"/>
              </a:ext>
            </a:extLst>
          </p:cNvPr>
          <p:cNvSpPr txBox="1"/>
          <p:nvPr/>
        </p:nvSpPr>
        <p:spPr>
          <a:xfrm>
            <a:off x="5303520" y="3314700"/>
            <a:ext cx="3810000" cy="4968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Oski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Bloody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AZORult</a:t>
            </a:r>
            <a:endParaRPr lang="en-US" sz="3600" dirty="0">
              <a:solidFill>
                <a:srgbClr val="E1476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Loki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CopperStealer</a:t>
            </a:r>
            <a:endParaRPr lang="en-US" sz="3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KPOT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0D5956-9F5C-E64B-4517-DC45DA7AD0C8}"/>
              </a:ext>
            </a:extLst>
          </p:cNvPr>
          <p:cNvSpPr/>
          <p:nvPr/>
        </p:nvSpPr>
        <p:spPr>
          <a:xfrm>
            <a:off x="1066800" y="2997695"/>
            <a:ext cx="8077200" cy="551378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D3F58-6FEC-76D4-3EF1-BB09AB3897AD}"/>
              </a:ext>
            </a:extLst>
          </p:cNvPr>
          <p:cNvSpPr/>
          <p:nvPr/>
        </p:nvSpPr>
        <p:spPr>
          <a:xfrm>
            <a:off x="1371600" y="2718971"/>
            <a:ext cx="3429000" cy="583525"/>
          </a:xfrm>
          <a:prstGeom prst="rect">
            <a:avLst/>
          </a:prstGeom>
          <a:solidFill>
            <a:srgbClr val="3B6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8B26D7-316F-2B71-6121-577563098B5D}"/>
              </a:ext>
            </a:extLst>
          </p:cNvPr>
          <p:cNvSpPr txBox="1"/>
          <p:nvPr/>
        </p:nvSpPr>
        <p:spPr>
          <a:xfrm>
            <a:off x="1371600" y="2682240"/>
            <a:ext cx="358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Stealers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945C0-406D-74FB-5432-FCE5939278A9}"/>
              </a:ext>
            </a:extLst>
          </p:cNvPr>
          <p:cNvSpPr txBox="1"/>
          <p:nvPr/>
        </p:nvSpPr>
        <p:spPr>
          <a:xfrm>
            <a:off x="990600" y="8877300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1476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 Widely known stealers </a:t>
            </a:r>
            <a:endParaRPr lang="en-IN" sz="2000" dirty="0">
              <a:solidFill>
                <a:srgbClr val="E1476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2CF238-995E-E067-7640-42A8AF12385E}"/>
              </a:ext>
            </a:extLst>
          </p:cNvPr>
          <p:cNvSpPr txBox="1"/>
          <p:nvPr/>
        </p:nvSpPr>
        <p:spPr>
          <a:xfrm>
            <a:off x="12350874" y="2705100"/>
            <a:ext cx="7232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2016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338E5-87D8-4C40-A518-3D121EDDF92A}"/>
              </a:ext>
            </a:extLst>
          </p:cNvPr>
          <p:cNvSpPr txBox="1"/>
          <p:nvPr/>
        </p:nvSpPr>
        <p:spPr>
          <a:xfrm>
            <a:off x="14284556" y="4381500"/>
            <a:ext cx="7232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2018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0FF8BF-53DB-F5BC-6A32-2A309E7E1B76}"/>
              </a:ext>
            </a:extLst>
          </p:cNvPr>
          <p:cNvSpPr txBox="1"/>
          <p:nvPr/>
        </p:nvSpPr>
        <p:spPr>
          <a:xfrm>
            <a:off x="12350874" y="6028410"/>
            <a:ext cx="72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2019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71E73B-1AD9-58F1-114F-F7161C930FB3}"/>
              </a:ext>
            </a:extLst>
          </p:cNvPr>
          <p:cNvSpPr txBox="1"/>
          <p:nvPr/>
        </p:nvSpPr>
        <p:spPr>
          <a:xfrm>
            <a:off x="14229141" y="7669768"/>
            <a:ext cx="834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2020</a:t>
            </a:r>
            <a:endParaRPr lang="en-IN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9338F-80FF-77C4-61FA-B3BC1DF624FC}"/>
              </a:ext>
            </a:extLst>
          </p:cNvPr>
          <p:cNvSpPr txBox="1"/>
          <p:nvPr/>
        </p:nvSpPr>
        <p:spPr>
          <a:xfrm>
            <a:off x="12009120" y="3328057"/>
            <a:ext cx="13724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46ABBA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AZORult</a:t>
            </a:r>
            <a:endParaRPr lang="en-IN" sz="2400" dirty="0">
              <a:solidFill>
                <a:srgbClr val="46ABBA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EAE960-E9B3-118B-1586-C9020D68B344}"/>
              </a:ext>
            </a:extLst>
          </p:cNvPr>
          <p:cNvSpPr txBox="1"/>
          <p:nvPr/>
        </p:nvSpPr>
        <p:spPr>
          <a:xfrm>
            <a:off x="14158830" y="5020307"/>
            <a:ext cx="9044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48A5D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Vidar</a:t>
            </a:r>
            <a:endParaRPr lang="en-IN" sz="2400" dirty="0">
              <a:solidFill>
                <a:srgbClr val="48A5D9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7399A-B64D-85F4-ABF2-81891DDDB151}"/>
              </a:ext>
            </a:extLst>
          </p:cNvPr>
          <p:cNvSpPr txBox="1"/>
          <p:nvPr/>
        </p:nvSpPr>
        <p:spPr>
          <a:xfrm>
            <a:off x="12036372" y="6743700"/>
            <a:ext cx="134524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8D85A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Raccoon</a:t>
            </a:r>
            <a:endParaRPr lang="en-IN" sz="2400" dirty="0">
              <a:solidFill>
                <a:srgbClr val="8D85A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0903A6-6017-6DA0-4722-1A7C7B42413F}"/>
              </a:ext>
            </a:extLst>
          </p:cNvPr>
          <p:cNvSpPr txBox="1"/>
          <p:nvPr/>
        </p:nvSpPr>
        <p:spPr>
          <a:xfrm>
            <a:off x="14097000" y="8486839"/>
            <a:ext cx="12779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D26F8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RedLine</a:t>
            </a:r>
            <a:endParaRPr lang="en-IN" sz="2400" dirty="0">
              <a:solidFill>
                <a:srgbClr val="D26F8F"/>
              </a:solidFill>
            </a:endParaRP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59EB6D67-5788-EED5-A51A-D2D6F24B53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2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776D2C-CDF7-657D-D19C-6234EBE1ED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6800" y="2705100"/>
            <a:ext cx="161544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rgbClr val="FFFFFF"/>
                </a:solidFill>
                <a:latin typeface="Oswald"/>
              </a:rPr>
              <a:t>INFECTION METHODS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09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B9EFA585-A323-0351-F4AF-CCA9D34688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4" b="3505"/>
          <a:stretch/>
        </p:blipFill>
        <p:spPr>
          <a:xfrm>
            <a:off x="3351667" y="3238500"/>
            <a:ext cx="11584667" cy="5410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2B14868-81F3-466B-4201-0FA5BEDE32DB}"/>
              </a:ext>
            </a:extLst>
          </p:cNvPr>
          <p:cNvSpPr txBox="1"/>
          <p:nvPr/>
        </p:nvSpPr>
        <p:spPr>
          <a:xfrm>
            <a:off x="2400300" y="5448300"/>
            <a:ext cx="632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Phishing, torrents, pirated software, compromised websites, etc.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8331FD-4712-E0F2-D5FD-DE7EAFF37979}"/>
              </a:ext>
            </a:extLst>
          </p:cNvPr>
          <p:cNvSpPr txBox="1"/>
          <p:nvPr/>
        </p:nvSpPr>
        <p:spPr>
          <a:xfrm>
            <a:off x="10668000" y="4681835"/>
            <a:ext cx="632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Leverage anti-evasion techniques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4D2044-60F0-CEA0-1883-C4FD2DB00C3A}"/>
              </a:ext>
            </a:extLst>
          </p:cNvPr>
          <p:cNvSpPr txBox="1"/>
          <p:nvPr/>
        </p:nvSpPr>
        <p:spPr>
          <a:xfrm>
            <a:off x="10668000" y="6586835"/>
            <a:ext cx="6324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Rely on Wrappers/Packers/Cryptors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A4E93B5C-1025-6728-0328-5CB780021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24605" y="4552667"/>
            <a:ext cx="781071" cy="720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0E5CA6BC-1ABE-9293-C43B-2E1443AAFE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4605" y="6457667"/>
            <a:ext cx="755928" cy="72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825DAE8-5E9C-15E8-636F-AB9118CE5A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24800" y="5503798"/>
            <a:ext cx="559286" cy="720000"/>
          </a:xfrm>
          <a:prstGeom prst="rect">
            <a:avLst/>
          </a:prstGeom>
        </p:spPr>
      </p:pic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D7D89195-3476-1717-AE7E-4C6C4421FD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0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776D2C-CDF7-657D-D19C-6234EBE1ED3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66800" y="2705100"/>
            <a:ext cx="16154400" cy="65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45864FF-5CE6-48E3-1F8A-E900321173E5}"/>
              </a:ext>
            </a:extLst>
          </p:cNvPr>
          <p:cNvSpPr txBox="1"/>
          <p:nvPr/>
        </p:nvSpPr>
        <p:spPr>
          <a:xfrm>
            <a:off x="1028700" y="1059731"/>
            <a:ext cx="1623060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0"/>
              </a:lnSpc>
            </a:pPr>
            <a:r>
              <a:rPr lang="en-US" sz="5500" spc="330" dirty="0">
                <a:solidFill>
                  <a:schemeClr val="bg1"/>
                </a:solidFill>
                <a:latin typeface="Oswald"/>
              </a:rPr>
              <a:t>CAPABILITY OF STEALERS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16C0857-670C-ED33-39D6-42448B396DB4}"/>
              </a:ext>
            </a:extLst>
          </p:cNvPr>
          <p:cNvSpPr/>
          <p:nvPr/>
        </p:nvSpPr>
        <p:spPr>
          <a:xfrm>
            <a:off x="1066800" y="2053869"/>
            <a:ext cx="1122619" cy="125193"/>
          </a:xfrm>
          <a:prstGeom prst="rect">
            <a:avLst/>
          </a:prstGeom>
          <a:solidFill>
            <a:srgbClr val="3B66F1"/>
          </a:solidFill>
        </p:spPr>
      </p:sp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CFD0E61B-8983-ED03-1631-D18DEF90E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9563100"/>
            <a:ext cx="1524000" cy="420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7A7F7B-17F7-1912-5C6A-1E0B26A79A4A}"/>
              </a:ext>
            </a:extLst>
          </p:cNvPr>
          <p:cNvSpPr txBox="1"/>
          <p:nvPr/>
        </p:nvSpPr>
        <p:spPr>
          <a:xfrm>
            <a:off x="990600" y="963491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10  |  </a:t>
            </a:r>
            <a:r>
              <a:rPr lang="en-US" sz="1200" b="0" i="0" u="sng" strike="noStrike" dirty="0">
                <a:solidFill>
                  <a:schemeClr val="bg1"/>
                </a:solidFill>
                <a:effectLst/>
                <a:uFill>
                  <a:solidFill>
                    <a:schemeClr val="tx1"/>
                  </a:solidFill>
                </a:u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 tooltip="https://www.cybl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www.cyble.com</a:t>
            </a:r>
            <a:endParaRPr lang="en-IN" sz="1200" u="sng" dirty="0">
              <a:solidFill>
                <a:schemeClr val="bg1"/>
              </a:solidFill>
              <a:uFill>
                <a:solidFill>
                  <a:schemeClr val="tx1"/>
                </a:solidFill>
              </a:u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6308D-DFBE-CBFA-90B5-BFBDF3FE2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933700"/>
            <a:ext cx="7543800" cy="61271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123180-A5EE-976D-54B7-13CDBE1772A1}"/>
              </a:ext>
            </a:extLst>
          </p:cNvPr>
          <p:cNvSpPr txBox="1"/>
          <p:nvPr/>
        </p:nvSpPr>
        <p:spPr>
          <a:xfrm>
            <a:off x="1371600" y="4457700"/>
            <a:ext cx="9144000" cy="2752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Keylogging</a:t>
            </a:r>
          </a:p>
          <a:p>
            <a:pPr marL="648000" indent="-648000"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Hooking into browsers and other applications</a:t>
            </a:r>
          </a:p>
          <a:p>
            <a:pPr marL="648000" indent="-648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Utilizing Web Injection scripts</a:t>
            </a:r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E1C567F6-1FA8-2096-5387-AB5AD6EF3D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989" y="288582"/>
            <a:ext cx="1524422" cy="14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14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D4F74C4F387C48A94AF948ACE2B7E8" ma:contentTypeVersion="6" ma:contentTypeDescription="Create a new document." ma:contentTypeScope="" ma:versionID="a4c339a5e31ca8bd4d2f8589a9d22252">
  <xsd:schema xmlns:xsd="http://www.w3.org/2001/XMLSchema" xmlns:xs="http://www.w3.org/2001/XMLSchema" xmlns:p="http://schemas.microsoft.com/office/2006/metadata/properties" xmlns:ns2="6603aa1b-36b9-4edd-9865-2332315215b7" xmlns:ns3="0e0d6b67-c52a-4045-8b5d-863f8e8083ff" targetNamespace="http://schemas.microsoft.com/office/2006/metadata/properties" ma:root="true" ma:fieldsID="d9191cf477fa97c5de5bdcc063e6f76c" ns2:_="" ns3:_="">
    <xsd:import namespace="6603aa1b-36b9-4edd-9865-2332315215b7"/>
    <xsd:import namespace="0e0d6b67-c52a-4045-8b5d-863f8e8083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03aa1b-36b9-4edd-9865-2332315215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d6b67-c52a-4045-8b5d-863f8e8083f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63EB0A-4C63-49FC-B070-8A7D27A4F7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03aa1b-36b9-4edd-9865-2332315215b7"/>
    <ds:schemaRef ds:uri="0e0d6b67-c52a-4045-8b5d-863f8e8083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558C5E-07C7-4172-A514-F09BB095212E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4bcc0970-8915-45b2-a890-523028eb13f8"/>
    <ds:schemaRef ds:uri="fa55261b-fdfd-4fe2-aafd-dcea985cfff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5DA3399-8819-455A-ADDD-B1E9C09F39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6554</TotalTime>
  <Words>1122</Words>
  <Application>Microsoft Office PowerPoint</Application>
  <PresentationFormat>Custom</PresentationFormat>
  <Paragraphs>228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Oswald</vt:lpstr>
      <vt:lpstr>Calibri</vt:lpstr>
      <vt:lpstr>Lato</vt:lpstr>
      <vt:lpstr>Arial</vt:lpstr>
      <vt:lpstr>Wingdings</vt:lpstr>
      <vt:lpstr>Lato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Supercharge Your Threat Intelligence With Cyble</dc:title>
  <dc:creator>Vignesh Rajendran</dc:creator>
  <cp:lastModifiedBy>Apurv Singh Gautam</cp:lastModifiedBy>
  <cp:revision>46</cp:revision>
  <dcterms:created xsi:type="dcterms:W3CDTF">2006-08-16T00:00:00Z</dcterms:created>
  <dcterms:modified xsi:type="dcterms:W3CDTF">2022-09-23T16:49:16Z</dcterms:modified>
  <dc:identifier>DAFIVDXoMdk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0x0101002BD4F74C4F387C48A94AF948ACE2B7E8</vt:lpwstr>
  </property>
</Properties>
</file>